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D26"/>
    <a:srgbClr val="030D1F"/>
    <a:srgbClr val="06081C"/>
    <a:srgbClr val="06081B"/>
    <a:srgbClr val="050716"/>
    <a:srgbClr val="0D1438"/>
    <a:srgbClr val="070D4D"/>
    <a:srgbClr val="010105"/>
    <a:srgbClr val="13135D"/>
    <a:srgbClr val="05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/>
    <p:restoredTop sz="94651"/>
  </p:normalViewPr>
  <p:slideViewPr>
    <p:cSldViewPr snapToGrid="0" snapToObjects="1">
      <p:cViewPr varScale="1">
        <p:scale>
          <a:sx n="199" d="100"/>
          <a:sy n="199" d="100"/>
        </p:scale>
        <p:origin x="2256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78A4D-9A2B-4308-8CE8-BF5A73BE4A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8AAF51E-70BC-4BB4-9FBB-C5A86DA393AB}">
      <dgm:prSet/>
      <dgm:spPr/>
      <dgm:t>
        <a:bodyPr/>
        <a:lstStyle/>
        <a:p>
          <a:r>
            <a:rPr lang="en-US"/>
            <a:t>Plateforme intégrée Énergie + Infrastructures numériques</a:t>
          </a:r>
        </a:p>
      </dgm:t>
    </dgm:pt>
    <dgm:pt modelId="{D2B5A5D0-DC75-4E25-929D-6C7416CB51F8}" type="parTrans" cxnId="{3A8EC866-4B92-418C-B740-DA5D67A1A1F5}">
      <dgm:prSet/>
      <dgm:spPr/>
      <dgm:t>
        <a:bodyPr/>
        <a:lstStyle/>
        <a:p>
          <a:endParaRPr lang="en-US"/>
        </a:p>
      </dgm:t>
    </dgm:pt>
    <dgm:pt modelId="{44C5B243-AAC1-4E6E-81F2-C96B17545801}" type="sibTrans" cxnId="{3A8EC866-4B92-418C-B740-DA5D67A1A1F5}">
      <dgm:prSet/>
      <dgm:spPr/>
      <dgm:t>
        <a:bodyPr/>
        <a:lstStyle/>
        <a:p>
          <a:endParaRPr lang="en-US"/>
        </a:p>
      </dgm:t>
    </dgm:pt>
    <dgm:pt modelId="{0381119B-5157-4E41-A824-BE60A9D0059E}">
      <dgm:prSet/>
      <dgm:spPr/>
      <dgm:t>
        <a:bodyPr/>
        <a:lstStyle/>
        <a:p>
          <a:r>
            <a:rPr lang="en-US" dirty="0" err="1"/>
            <a:t>Pilote</a:t>
          </a:r>
          <a:r>
            <a:rPr lang="en-US" dirty="0"/>
            <a:t> Afrique (Phase I–II) | CAPEX de base : 110 M$ |      TRI Fonds </a:t>
          </a:r>
          <a:r>
            <a:rPr lang="en-US" dirty="0" err="1"/>
            <a:t>propres</a:t>
          </a:r>
          <a:r>
            <a:rPr lang="en-US" dirty="0"/>
            <a:t> </a:t>
          </a:r>
          <a:r>
            <a:rPr lang="en-US" dirty="0" err="1"/>
            <a:t>cible</a:t>
          </a:r>
          <a:r>
            <a:rPr lang="en-US" dirty="0"/>
            <a:t> : 16–18%</a:t>
          </a:r>
        </a:p>
      </dgm:t>
    </dgm:pt>
    <dgm:pt modelId="{D53CB7CF-7365-459E-AB61-C885A5B75DF5}" type="parTrans" cxnId="{26E1544B-DF39-4E15-B446-21FCA2BBC74D}">
      <dgm:prSet/>
      <dgm:spPr/>
      <dgm:t>
        <a:bodyPr/>
        <a:lstStyle/>
        <a:p>
          <a:endParaRPr lang="en-US"/>
        </a:p>
      </dgm:t>
    </dgm:pt>
    <dgm:pt modelId="{08B3F8E9-08EF-4826-9FCC-28B20E71D42C}" type="sibTrans" cxnId="{26E1544B-DF39-4E15-B446-21FCA2BBC74D}">
      <dgm:prSet/>
      <dgm:spPr/>
      <dgm:t>
        <a:bodyPr/>
        <a:lstStyle/>
        <a:p>
          <a:endParaRPr lang="en-US"/>
        </a:p>
      </dgm:t>
    </dgm:pt>
    <dgm:pt modelId="{C3CC6EBC-5160-4331-A67E-3F81E92EE69D}" type="pres">
      <dgm:prSet presAssocID="{F1A78A4D-9A2B-4308-8CE8-BF5A73BE4A50}" presName="root" presStyleCnt="0">
        <dgm:presLayoutVars>
          <dgm:dir/>
          <dgm:resizeHandles val="exact"/>
        </dgm:presLayoutVars>
      </dgm:prSet>
      <dgm:spPr/>
    </dgm:pt>
    <dgm:pt modelId="{FCB44AA9-E9C4-446A-AC1D-0C88AC1E85C6}" type="pres">
      <dgm:prSet presAssocID="{78AAF51E-70BC-4BB4-9FBB-C5A86DA393AB}" presName="compNode" presStyleCnt="0"/>
      <dgm:spPr/>
    </dgm:pt>
    <dgm:pt modelId="{6B65C53D-1EB2-484F-9040-C04DFEC1E2CB}" type="pres">
      <dgm:prSet presAssocID="{78AAF51E-70BC-4BB4-9FBB-C5A86DA393AB}" presName="bgRect" presStyleLbl="bgShp" presStyleIdx="0" presStyleCnt="2"/>
      <dgm:spPr>
        <a:solidFill>
          <a:srgbClr val="090D26"/>
        </a:solidFill>
      </dgm:spPr>
    </dgm:pt>
    <dgm:pt modelId="{F6DA253F-57A5-4779-B860-1E1524F77E81}" type="pres">
      <dgm:prSet presAssocID="{78AAF51E-70BC-4BB4-9FBB-C5A86DA393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7F03B9-8829-464E-B6CB-2BED1E5C64F8}" type="pres">
      <dgm:prSet presAssocID="{78AAF51E-70BC-4BB4-9FBB-C5A86DA393AB}" presName="spaceRect" presStyleCnt="0"/>
      <dgm:spPr/>
    </dgm:pt>
    <dgm:pt modelId="{0F85A717-EF18-4324-87D3-18C7058355C4}" type="pres">
      <dgm:prSet presAssocID="{78AAF51E-70BC-4BB4-9FBB-C5A86DA393AB}" presName="parTx" presStyleLbl="revTx" presStyleIdx="0" presStyleCnt="2">
        <dgm:presLayoutVars>
          <dgm:chMax val="0"/>
          <dgm:chPref val="0"/>
        </dgm:presLayoutVars>
      </dgm:prSet>
      <dgm:spPr/>
    </dgm:pt>
    <dgm:pt modelId="{461D870C-601A-4EF2-AA22-34D91C0C7971}" type="pres">
      <dgm:prSet presAssocID="{44C5B243-AAC1-4E6E-81F2-C96B17545801}" presName="sibTrans" presStyleCnt="0"/>
      <dgm:spPr/>
    </dgm:pt>
    <dgm:pt modelId="{41EEAF3F-FDE7-44ED-A4D4-3D8F76827E75}" type="pres">
      <dgm:prSet presAssocID="{0381119B-5157-4E41-A824-BE60A9D0059E}" presName="compNode" presStyleCnt="0"/>
      <dgm:spPr/>
    </dgm:pt>
    <dgm:pt modelId="{44D389CE-29E4-4E66-86D8-D59CBD311AF7}" type="pres">
      <dgm:prSet presAssocID="{0381119B-5157-4E41-A824-BE60A9D0059E}" presName="bgRect" presStyleLbl="bgShp" presStyleIdx="1" presStyleCnt="2"/>
      <dgm:spPr>
        <a:solidFill>
          <a:srgbClr val="090D26"/>
        </a:solidFill>
      </dgm:spPr>
    </dgm:pt>
    <dgm:pt modelId="{7EFFDD5A-DBF3-42ED-A284-4F8B675F502A}" type="pres">
      <dgm:prSet presAssocID="{0381119B-5157-4E41-A824-BE60A9D0059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5812BAEB-ACFD-4EAB-8C22-F65904E59953}" type="pres">
      <dgm:prSet presAssocID="{0381119B-5157-4E41-A824-BE60A9D0059E}" presName="spaceRect" presStyleCnt="0"/>
      <dgm:spPr/>
    </dgm:pt>
    <dgm:pt modelId="{5E3D503F-661C-4361-AE06-79E784CE8690}" type="pres">
      <dgm:prSet presAssocID="{0381119B-5157-4E41-A824-BE60A9D0059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6E1544B-DF39-4E15-B446-21FCA2BBC74D}" srcId="{F1A78A4D-9A2B-4308-8CE8-BF5A73BE4A50}" destId="{0381119B-5157-4E41-A824-BE60A9D0059E}" srcOrd="1" destOrd="0" parTransId="{D53CB7CF-7365-459E-AB61-C885A5B75DF5}" sibTransId="{08B3F8E9-08EF-4826-9FCC-28B20E71D42C}"/>
    <dgm:cxn modelId="{3A8EC866-4B92-418C-B740-DA5D67A1A1F5}" srcId="{F1A78A4D-9A2B-4308-8CE8-BF5A73BE4A50}" destId="{78AAF51E-70BC-4BB4-9FBB-C5A86DA393AB}" srcOrd="0" destOrd="0" parTransId="{D2B5A5D0-DC75-4E25-929D-6C7416CB51F8}" sibTransId="{44C5B243-AAC1-4E6E-81F2-C96B17545801}"/>
    <dgm:cxn modelId="{3F36D86E-631F-4674-B118-1BC7301AA0E4}" type="presOf" srcId="{F1A78A4D-9A2B-4308-8CE8-BF5A73BE4A50}" destId="{C3CC6EBC-5160-4331-A67E-3F81E92EE69D}" srcOrd="0" destOrd="0" presId="urn:microsoft.com/office/officeart/2018/2/layout/IconVerticalSolidList"/>
    <dgm:cxn modelId="{BCF7D87E-F3A5-4A70-9CDA-AAEC0C923DFB}" type="presOf" srcId="{78AAF51E-70BC-4BB4-9FBB-C5A86DA393AB}" destId="{0F85A717-EF18-4324-87D3-18C7058355C4}" srcOrd="0" destOrd="0" presId="urn:microsoft.com/office/officeart/2018/2/layout/IconVerticalSolidList"/>
    <dgm:cxn modelId="{6221BFAC-CEBB-48EC-BC49-AB44C5E62FFB}" type="presOf" srcId="{0381119B-5157-4E41-A824-BE60A9D0059E}" destId="{5E3D503F-661C-4361-AE06-79E784CE8690}" srcOrd="0" destOrd="0" presId="urn:microsoft.com/office/officeart/2018/2/layout/IconVerticalSolidList"/>
    <dgm:cxn modelId="{9E0E07C7-43C5-417D-9704-EB16DC2B6786}" type="presParOf" srcId="{C3CC6EBC-5160-4331-A67E-3F81E92EE69D}" destId="{FCB44AA9-E9C4-446A-AC1D-0C88AC1E85C6}" srcOrd="0" destOrd="0" presId="urn:microsoft.com/office/officeart/2018/2/layout/IconVerticalSolidList"/>
    <dgm:cxn modelId="{72E048AA-C2E1-43A3-953F-57011F38199B}" type="presParOf" srcId="{FCB44AA9-E9C4-446A-AC1D-0C88AC1E85C6}" destId="{6B65C53D-1EB2-484F-9040-C04DFEC1E2CB}" srcOrd="0" destOrd="0" presId="urn:microsoft.com/office/officeart/2018/2/layout/IconVerticalSolidList"/>
    <dgm:cxn modelId="{BB5DC2C6-E547-462B-93E8-23A441DFF278}" type="presParOf" srcId="{FCB44AA9-E9C4-446A-AC1D-0C88AC1E85C6}" destId="{F6DA253F-57A5-4779-B860-1E1524F77E81}" srcOrd="1" destOrd="0" presId="urn:microsoft.com/office/officeart/2018/2/layout/IconVerticalSolidList"/>
    <dgm:cxn modelId="{BCF4945A-B169-4C1D-9002-632508B276F2}" type="presParOf" srcId="{FCB44AA9-E9C4-446A-AC1D-0C88AC1E85C6}" destId="{AB7F03B9-8829-464E-B6CB-2BED1E5C64F8}" srcOrd="2" destOrd="0" presId="urn:microsoft.com/office/officeart/2018/2/layout/IconVerticalSolidList"/>
    <dgm:cxn modelId="{742B3B14-94E2-458A-B0E1-F6D68663CED0}" type="presParOf" srcId="{FCB44AA9-E9C4-446A-AC1D-0C88AC1E85C6}" destId="{0F85A717-EF18-4324-87D3-18C7058355C4}" srcOrd="3" destOrd="0" presId="urn:microsoft.com/office/officeart/2018/2/layout/IconVerticalSolidList"/>
    <dgm:cxn modelId="{1F57C819-EC2D-4891-B6F9-325F3CD3F880}" type="presParOf" srcId="{C3CC6EBC-5160-4331-A67E-3F81E92EE69D}" destId="{461D870C-601A-4EF2-AA22-34D91C0C7971}" srcOrd="1" destOrd="0" presId="urn:microsoft.com/office/officeart/2018/2/layout/IconVerticalSolidList"/>
    <dgm:cxn modelId="{E321989C-B4F2-4140-85B9-D9B010843A41}" type="presParOf" srcId="{C3CC6EBC-5160-4331-A67E-3F81E92EE69D}" destId="{41EEAF3F-FDE7-44ED-A4D4-3D8F76827E75}" srcOrd="2" destOrd="0" presId="urn:microsoft.com/office/officeart/2018/2/layout/IconVerticalSolidList"/>
    <dgm:cxn modelId="{87F621D2-24B3-4191-85C2-D4372B25B452}" type="presParOf" srcId="{41EEAF3F-FDE7-44ED-A4D4-3D8F76827E75}" destId="{44D389CE-29E4-4E66-86D8-D59CBD311AF7}" srcOrd="0" destOrd="0" presId="urn:microsoft.com/office/officeart/2018/2/layout/IconVerticalSolidList"/>
    <dgm:cxn modelId="{E02CC589-DAEF-46D0-8E6E-7A302A2FA8D7}" type="presParOf" srcId="{41EEAF3F-FDE7-44ED-A4D4-3D8F76827E75}" destId="{7EFFDD5A-DBF3-42ED-A284-4F8B675F502A}" srcOrd="1" destOrd="0" presId="urn:microsoft.com/office/officeart/2018/2/layout/IconVerticalSolidList"/>
    <dgm:cxn modelId="{9F4DAC71-439A-4812-BA8D-9F5C6C0BB094}" type="presParOf" srcId="{41EEAF3F-FDE7-44ED-A4D4-3D8F76827E75}" destId="{5812BAEB-ACFD-4EAB-8C22-F65904E59953}" srcOrd="2" destOrd="0" presId="urn:microsoft.com/office/officeart/2018/2/layout/IconVerticalSolidList"/>
    <dgm:cxn modelId="{E627C53B-6BD2-410B-8C42-D5E65D0A38D5}" type="presParOf" srcId="{41EEAF3F-FDE7-44ED-A4D4-3D8F76827E75}" destId="{5E3D503F-661C-4361-AE06-79E784CE86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6B9F0-0417-4444-BD11-110FD823798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CE8BA-3BEE-4386-8881-1935F3505B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solidFill>
                <a:schemeClr val="tx1"/>
              </a:solidFill>
            </a:rPr>
            <a:t>Plateforme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hybride</a:t>
          </a:r>
          <a:r>
            <a:rPr lang="en-US" dirty="0">
              <a:solidFill>
                <a:schemeClr val="tx1"/>
              </a:solidFill>
            </a:rPr>
            <a:t> : Solaire PPA + Data center (5–10 MW IT) + BESS/Glace + VPP SaaS</a:t>
          </a:r>
        </a:p>
      </dgm:t>
    </dgm:pt>
    <dgm:pt modelId="{561A8E62-AD5B-408A-BE5F-CDC833C87957}" type="parTrans" cxnId="{0AEDC7C8-7C6F-43C9-A2AA-FC55ACE32E3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701C4-A0B7-442A-B44B-05D95832F399}" type="sibTrans" cxnId="{0AEDC7C8-7C6F-43C9-A2AA-FC55ACE32E3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58DB9D3-5CE2-41F5-9415-D247B34945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CAPEX Phase I–II : 110 M$ (</a:t>
          </a:r>
          <a:r>
            <a:rPr lang="en-US" dirty="0" err="1">
              <a:solidFill>
                <a:schemeClr val="tx1"/>
              </a:solidFill>
            </a:rPr>
            <a:t>pilote</a:t>
          </a:r>
          <a:r>
            <a:rPr lang="en-US" dirty="0">
              <a:solidFill>
                <a:schemeClr val="tx1"/>
              </a:solidFill>
            </a:rPr>
            <a:t>) avec </a:t>
          </a:r>
          <a:r>
            <a:rPr lang="en-US" dirty="0" err="1">
              <a:solidFill>
                <a:schemeClr val="tx1"/>
              </a:solidFill>
            </a:rPr>
            <a:t>réplication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modulaire</a:t>
          </a:r>
          <a:endParaRPr lang="en-US" dirty="0">
            <a:solidFill>
              <a:schemeClr val="tx1"/>
            </a:solidFill>
          </a:endParaRPr>
        </a:p>
      </dgm:t>
    </dgm:pt>
    <dgm:pt modelId="{B4765103-5EAA-465E-BC3A-E259190B10D8}" type="parTrans" cxnId="{B62F5E93-E19D-49F2-9F59-259FC8CEE43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6934DF-6B32-4113-AD08-EDFA1B09A108}" type="sibTrans" cxnId="{B62F5E93-E19D-49F2-9F59-259FC8CEE43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96CB62-98DC-4C52-A84E-8BC9CA62C4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1"/>
              </a:solidFill>
            </a:rPr>
            <a:t>Hypothèses prudentes : PPA 0,11–0,13 $/kWh (base 0,12)</a:t>
          </a:r>
        </a:p>
      </dgm:t>
    </dgm:pt>
    <dgm:pt modelId="{355635C1-DCF9-4CC8-B2E0-E26C46CD9A85}" type="parTrans" cxnId="{87EA7E74-7CDB-4804-AF17-7C425F0EDB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23A0D4-5FF9-426A-BCA3-DB2FC18A4D65}" type="sibTrans" cxnId="{87EA7E74-7CDB-4804-AF17-7C425F0EDB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971223-7426-4C02-8745-B4EDEFB42B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1"/>
              </a:solidFill>
            </a:rPr>
            <a:t>Montée en charge : 60% à l’Année 3; 75% à l’Année 5</a:t>
          </a:r>
        </a:p>
      </dgm:t>
    </dgm:pt>
    <dgm:pt modelId="{FACE8CB5-170C-4E7C-92D6-F573C3360CF7}" type="parTrans" cxnId="{CC258D64-3EB0-479B-9A97-FFD59EDE52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575D69-4A54-4733-9E26-B5D673C13DEB}" type="sibTrans" cxnId="{CC258D64-3EB0-479B-9A97-FFD59EDE52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4F6A39-49B1-40D6-8DD3-721722EECB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1"/>
              </a:solidFill>
            </a:rPr>
            <a:t>Finance mixte (type AfDB/IFC) pour améliorer la bancabilité</a:t>
          </a:r>
        </a:p>
      </dgm:t>
    </dgm:pt>
    <dgm:pt modelId="{E26087CF-2361-48BB-95EE-07A8CA92AF49}" type="parTrans" cxnId="{C3A29222-1D45-4F83-83F0-6CBEA72F508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46DD42-FB02-444D-9C9B-EC55DC9D1B5F}" type="sibTrans" cxnId="{C3A29222-1D45-4F83-83F0-6CBEA72F508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FE7C17-337C-48CD-A107-ECDD6C2AB3EC}" type="pres">
      <dgm:prSet presAssocID="{FC96B9F0-0417-4444-BD11-110FD8237980}" presName="root" presStyleCnt="0">
        <dgm:presLayoutVars>
          <dgm:dir/>
          <dgm:resizeHandles val="exact"/>
        </dgm:presLayoutVars>
      </dgm:prSet>
      <dgm:spPr/>
    </dgm:pt>
    <dgm:pt modelId="{E87B465B-1A50-488B-8707-E59647CA1AC9}" type="pres">
      <dgm:prSet presAssocID="{D6ECE8BA-3BEE-4386-8881-1935F3505BC2}" presName="compNode" presStyleCnt="0"/>
      <dgm:spPr/>
    </dgm:pt>
    <dgm:pt modelId="{59DB25F1-854C-421B-AD8D-383AC579A4A5}" type="pres">
      <dgm:prSet presAssocID="{D6ECE8BA-3BEE-4386-8881-1935F3505BC2}" presName="bgRect" presStyleLbl="bgShp" presStyleIdx="0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3427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24230D94-A044-4987-95D0-AD332D9B0B55}" type="pres">
      <dgm:prSet presAssocID="{D6ECE8BA-3BEE-4386-8881-1935F3505BC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736E1914-A095-4419-BE7C-6C60EAAFC843}" type="pres">
      <dgm:prSet presAssocID="{D6ECE8BA-3BEE-4386-8881-1935F3505BC2}" presName="spaceRect" presStyleCnt="0"/>
      <dgm:spPr/>
    </dgm:pt>
    <dgm:pt modelId="{7EC0DBDB-0C5C-44BB-8AF2-08F5E1A6F3CD}" type="pres">
      <dgm:prSet presAssocID="{D6ECE8BA-3BEE-4386-8881-1935F3505BC2}" presName="parTx" presStyleLbl="revTx" presStyleIdx="0" presStyleCnt="5">
        <dgm:presLayoutVars>
          <dgm:chMax val="0"/>
          <dgm:chPref val="0"/>
        </dgm:presLayoutVars>
      </dgm:prSet>
      <dgm:spPr/>
    </dgm:pt>
    <dgm:pt modelId="{E2866C37-293E-4968-817D-B5C96BEDB9FC}" type="pres">
      <dgm:prSet presAssocID="{AF0701C4-A0B7-442A-B44B-05D95832F399}" presName="sibTrans" presStyleCnt="0"/>
      <dgm:spPr/>
    </dgm:pt>
    <dgm:pt modelId="{8EFD3800-43A4-4952-94D0-63C719BB3D89}" type="pres">
      <dgm:prSet presAssocID="{558DB9D3-5CE2-41F5-9415-D247B3494518}" presName="compNode" presStyleCnt="0"/>
      <dgm:spPr/>
    </dgm:pt>
    <dgm:pt modelId="{78D59FB4-FBDC-4DE1-AAA7-0B1B8705EF87}" type="pres">
      <dgm:prSet presAssocID="{558DB9D3-5CE2-41F5-9415-D247B3494518}" presName="bgRect" presStyleLbl="bgShp" presStyleIdx="1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915866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83F40284-79D0-455C-B9A4-AEB486B841B1}" type="pres">
      <dgm:prSet presAssocID="{558DB9D3-5CE2-41F5-9415-D247B349451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68E6C5C-2A15-4E33-B4BA-070C2362AC28}" type="pres">
      <dgm:prSet presAssocID="{558DB9D3-5CE2-41F5-9415-D247B3494518}" presName="spaceRect" presStyleCnt="0"/>
      <dgm:spPr/>
    </dgm:pt>
    <dgm:pt modelId="{D5A4B98D-80BD-4B32-BD2A-7EB74DEFC280}" type="pres">
      <dgm:prSet presAssocID="{558DB9D3-5CE2-41F5-9415-D247B3494518}" presName="parTx" presStyleLbl="revTx" presStyleIdx="1" presStyleCnt="5">
        <dgm:presLayoutVars>
          <dgm:chMax val="0"/>
          <dgm:chPref val="0"/>
        </dgm:presLayoutVars>
      </dgm:prSet>
      <dgm:spPr/>
    </dgm:pt>
    <dgm:pt modelId="{F3B36B29-E551-429C-9EC7-F50AE3BE2F53}" type="pres">
      <dgm:prSet presAssocID="{A06934DF-6B32-4113-AD08-EDFA1B09A108}" presName="sibTrans" presStyleCnt="0"/>
      <dgm:spPr/>
    </dgm:pt>
    <dgm:pt modelId="{966E6A39-A524-4170-9C08-C6E0F5EBC843}" type="pres">
      <dgm:prSet presAssocID="{C496CB62-98DC-4C52-A84E-8BC9CA62C4F8}" presName="compNode" presStyleCnt="0"/>
      <dgm:spPr/>
    </dgm:pt>
    <dgm:pt modelId="{FDF7A94C-0301-4CB0-8D74-D05414531CC3}" type="pres">
      <dgm:prSet presAssocID="{C496CB62-98DC-4C52-A84E-8BC9CA62C4F8}" presName="bgRect" presStyleLbl="bgShp" presStyleIdx="2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1828305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5B31CBF0-D55D-4F5D-AB8B-55E56EADE183}" type="pres">
      <dgm:prSet presAssocID="{C496CB62-98DC-4C52-A84E-8BC9CA62C4F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624FE6C8-B49A-46AF-8C7C-56836438EF43}" type="pres">
      <dgm:prSet presAssocID="{C496CB62-98DC-4C52-A84E-8BC9CA62C4F8}" presName="spaceRect" presStyleCnt="0"/>
      <dgm:spPr/>
    </dgm:pt>
    <dgm:pt modelId="{D4EE2C50-50C5-4675-9BDF-79C53ACE41E3}" type="pres">
      <dgm:prSet presAssocID="{C496CB62-98DC-4C52-A84E-8BC9CA62C4F8}" presName="parTx" presStyleLbl="revTx" presStyleIdx="2" presStyleCnt="5">
        <dgm:presLayoutVars>
          <dgm:chMax val="0"/>
          <dgm:chPref val="0"/>
        </dgm:presLayoutVars>
      </dgm:prSet>
      <dgm:spPr/>
    </dgm:pt>
    <dgm:pt modelId="{109865DE-0542-46B9-BBDE-98B219828897}" type="pres">
      <dgm:prSet presAssocID="{3123A0D4-5FF9-426A-BCA3-DB2FC18A4D65}" presName="sibTrans" presStyleCnt="0"/>
      <dgm:spPr/>
    </dgm:pt>
    <dgm:pt modelId="{E3FE8C81-149B-4CE3-B673-117B55680B63}" type="pres">
      <dgm:prSet presAssocID="{08971223-7426-4C02-8745-B4EDEFB42B19}" presName="compNode" presStyleCnt="0"/>
      <dgm:spPr/>
    </dgm:pt>
    <dgm:pt modelId="{2C5441ED-6134-42F9-9105-BC13B4FF71E4}" type="pres">
      <dgm:prSet presAssocID="{08971223-7426-4C02-8745-B4EDEFB42B19}" presName="bgRect" presStyleLbl="bgShp" presStyleIdx="3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2740744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B90E5BC6-301B-4F56-9657-D38DBBD26936}" type="pres">
      <dgm:prSet presAssocID="{08971223-7426-4C02-8745-B4EDEFB42B1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ug"/>
        </a:ext>
      </dgm:extLst>
    </dgm:pt>
    <dgm:pt modelId="{0D03F5E9-7CE7-454D-8AA6-3C5C0C40F09E}" type="pres">
      <dgm:prSet presAssocID="{08971223-7426-4C02-8745-B4EDEFB42B19}" presName="spaceRect" presStyleCnt="0"/>
      <dgm:spPr/>
    </dgm:pt>
    <dgm:pt modelId="{4A46FF50-43E9-46F6-A643-54DCD5E24343}" type="pres">
      <dgm:prSet presAssocID="{08971223-7426-4C02-8745-B4EDEFB42B19}" presName="parTx" presStyleLbl="revTx" presStyleIdx="3" presStyleCnt="5">
        <dgm:presLayoutVars>
          <dgm:chMax val="0"/>
          <dgm:chPref val="0"/>
        </dgm:presLayoutVars>
      </dgm:prSet>
      <dgm:spPr/>
    </dgm:pt>
    <dgm:pt modelId="{37529039-9027-4B56-824E-065AE5157A9E}" type="pres">
      <dgm:prSet presAssocID="{77575D69-4A54-4733-9E26-B5D673C13DEB}" presName="sibTrans" presStyleCnt="0"/>
      <dgm:spPr/>
    </dgm:pt>
    <dgm:pt modelId="{6F3CC9A0-21DB-44CF-B3CC-0B107C8E15CD}" type="pres">
      <dgm:prSet presAssocID="{454F6A39-49B1-40D6-8DD3-721722EECBE9}" presName="compNode" presStyleCnt="0"/>
      <dgm:spPr/>
    </dgm:pt>
    <dgm:pt modelId="{B267ABC8-1373-416C-B1F8-38131C432FC7}" type="pres">
      <dgm:prSet presAssocID="{454F6A39-49B1-40D6-8DD3-721722EECBE9}" presName="bgRect" presStyleLbl="bgShp" presStyleIdx="4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3653183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98296CC0-A1C8-4F9E-A92C-46D9A1DF6033}" type="pres">
      <dgm:prSet presAssocID="{454F6A39-49B1-40D6-8DD3-721722EECBE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BDA982F7-9CC5-46FF-8DEE-4B67FF4115AC}" type="pres">
      <dgm:prSet presAssocID="{454F6A39-49B1-40D6-8DD3-721722EECBE9}" presName="spaceRect" presStyleCnt="0"/>
      <dgm:spPr/>
    </dgm:pt>
    <dgm:pt modelId="{283C5EA4-2F70-43C7-A6DC-64F2B3B742D7}" type="pres">
      <dgm:prSet presAssocID="{454F6A39-49B1-40D6-8DD3-721722EECBE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3A29222-1D45-4F83-83F0-6CBEA72F508B}" srcId="{FC96B9F0-0417-4444-BD11-110FD8237980}" destId="{454F6A39-49B1-40D6-8DD3-721722EECBE9}" srcOrd="4" destOrd="0" parTransId="{E26087CF-2361-48BB-95EE-07A8CA92AF49}" sibTransId="{D046DD42-FB02-444D-9C9B-EC55DC9D1B5F}"/>
    <dgm:cxn modelId="{273EA127-E052-7240-A3FF-47F1E38E9A7C}" type="presOf" srcId="{08971223-7426-4C02-8745-B4EDEFB42B19}" destId="{4A46FF50-43E9-46F6-A643-54DCD5E24343}" srcOrd="0" destOrd="0" presId="urn:microsoft.com/office/officeart/2018/2/layout/IconVerticalSolidList"/>
    <dgm:cxn modelId="{BEB8AC39-C9B5-FC4D-ADEF-A4CA0384F967}" type="presOf" srcId="{FC96B9F0-0417-4444-BD11-110FD8237980}" destId="{D4FE7C17-337C-48CD-A107-ECDD6C2AB3EC}" srcOrd="0" destOrd="0" presId="urn:microsoft.com/office/officeart/2018/2/layout/IconVerticalSolidList"/>
    <dgm:cxn modelId="{5EFED244-F4C3-864D-8149-6160CB31650E}" type="presOf" srcId="{D6ECE8BA-3BEE-4386-8881-1935F3505BC2}" destId="{7EC0DBDB-0C5C-44BB-8AF2-08F5E1A6F3CD}" srcOrd="0" destOrd="0" presId="urn:microsoft.com/office/officeart/2018/2/layout/IconVerticalSolidList"/>
    <dgm:cxn modelId="{CC258D64-3EB0-479B-9A97-FFD59EDE5246}" srcId="{FC96B9F0-0417-4444-BD11-110FD8237980}" destId="{08971223-7426-4C02-8745-B4EDEFB42B19}" srcOrd="3" destOrd="0" parTransId="{FACE8CB5-170C-4E7C-92D6-F573C3360CF7}" sibTransId="{77575D69-4A54-4733-9E26-B5D673C13DEB}"/>
    <dgm:cxn modelId="{87EA7E74-7CDB-4804-AF17-7C425F0EDB21}" srcId="{FC96B9F0-0417-4444-BD11-110FD8237980}" destId="{C496CB62-98DC-4C52-A84E-8BC9CA62C4F8}" srcOrd="2" destOrd="0" parTransId="{355635C1-DCF9-4CC8-B2E0-E26C46CD9A85}" sibTransId="{3123A0D4-5FF9-426A-BCA3-DB2FC18A4D65}"/>
    <dgm:cxn modelId="{B62F5E93-E19D-49F2-9F59-259FC8CEE433}" srcId="{FC96B9F0-0417-4444-BD11-110FD8237980}" destId="{558DB9D3-5CE2-41F5-9415-D247B3494518}" srcOrd="1" destOrd="0" parTransId="{B4765103-5EAA-465E-BC3A-E259190B10D8}" sibTransId="{A06934DF-6B32-4113-AD08-EDFA1B09A108}"/>
    <dgm:cxn modelId="{0AEDC7C8-7C6F-43C9-A2AA-FC55ACE32E31}" srcId="{FC96B9F0-0417-4444-BD11-110FD8237980}" destId="{D6ECE8BA-3BEE-4386-8881-1935F3505BC2}" srcOrd="0" destOrd="0" parTransId="{561A8E62-AD5B-408A-BE5F-CDC833C87957}" sibTransId="{AF0701C4-A0B7-442A-B44B-05D95832F399}"/>
    <dgm:cxn modelId="{8B49DAC9-D52A-9445-B65C-DA00A81491A7}" type="presOf" srcId="{454F6A39-49B1-40D6-8DD3-721722EECBE9}" destId="{283C5EA4-2F70-43C7-A6DC-64F2B3B742D7}" srcOrd="0" destOrd="0" presId="urn:microsoft.com/office/officeart/2018/2/layout/IconVerticalSolidList"/>
    <dgm:cxn modelId="{0C0A3ACB-3A39-3246-93C6-6750C0BE4C34}" type="presOf" srcId="{558DB9D3-5CE2-41F5-9415-D247B3494518}" destId="{D5A4B98D-80BD-4B32-BD2A-7EB74DEFC280}" srcOrd="0" destOrd="0" presId="urn:microsoft.com/office/officeart/2018/2/layout/IconVerticalSolidList"/>
    <dgm:cxn modelId="{C96733DE-666A-F948-B057-259B2F60E159}" type="presOf" srcId="{C496CB62-98DC-4C52-A84E-8BC9CA62C4F8}" destId="{D4EE2C50-50C5-4675-9BDF-79C53ACE41E3}" srcOrd="0" destOrd="0" presId="urn:microsoft.com/office/officeart/2018/2/layout/IconVerticalSolidList"/>
    <dgm:cxn modelId="{90395AA3-B47C-0D46-9EAC-C725E197B079}" type="presParOf" srcId="{D4FE7C17-337C-48CD-A107-ECDD6C2AB3EC}" destId="{E87B465B-1A50-488B-8707-E59647CA1AC9}" srcOrd="0" destOrd="0" presId="urn:microsoft.com/office/officeart/2018/2/layout/IconVerticalSolidList"/>
    <dgm:cxn modelId="{F86F054B-441B-864C-8870-A1F8C07A016B}" type="presParOf" srcId="{E87B465B-1A50-488B-8707-E59647CA1AC9}" destId="{59DB25F1-854C-421B-AD8D-383AC579A4A5}" srcOrd="0" destOrd="0" presId="urn:microsoft.com/office/officeart/2018/2/layout/IconVerticalSolidList"/>
    <dgm:cxn modelId="{DEA52226-34CA-6B49-BD79-B4B04EC119F4}" type="presParOf" srcId="{E87B465B-1A50-488B-8707-E59647CA1AC9}" destId="{24230D94-A044-4987-95D0-AD332D9B0B55}" srcOrd="1" destOrd="0" presId="urn:microsoft.com/office/officeart/2018/2/layout/IconVerticalSolidList"/>
    <dgm:cxn modelId="{D4064B90-C2F0-E64B-A3B0-A41EE88A2844}" type="presParOf" srcId="{E87B465B-1A50-488B-8707-E59647CA1AC9}" destId="{736E1914-A095-4419-BE7C-6C60EAAFC843}" srcOrd="2" destOrd="0" presId="urn:microsoft.com/office/officeart/2018/2/layout/IconVerticalSolidList"/>
    <dgm:cxn modelId="{C4B8C224-25DA-2C4B-8C5B-456B121B7D15}" type="presParOf" srcId="{E87B465B-1A50-488B-8707-E59647CA1AC9}" destId="{7EC0DBDB-0C5C-44BB-8AF2-08F5E1A6F3CD}" srcOrd="3" destOrd="0" presId="urn:microsoft.com/office/officeart/2018/2/layout/IconVerticalSolidList"/>
    <dgm:cxn modelId="{24F5AF14-749E-1543-833A-89015279F605}" type="presParOf" srcId="{D4FE7C17-337C-48CD-A107-ECDD6C2AB3EC}" destId="{E2866C37-293E-4968-817D-B5C96BEDB9FC}" srcOrd="1" destOrd="0" presId="urn:microsoft.com/office/officeart/2018/2/layout/IconVerticalSolidList"/>
    <dgm:cxn modelId="{A71A2F1E-19E0-E04D-9485-789FCFA0AA3B}" type="presParOf" srcId="{D4FE7C17-337C-48CD-A107-ECDD6C2AB3EC}" destId="{8EFD3800-43A4-4952-94D0-63C719BB3D89}" srcOrd="2" destOrd="0" presId="urn:microsoft.com/office/officeart/2018/2/layout/IconVerticalSolidList"/>
    <dgm:cxn modelId="{1D49D0FD-78D4-004E-9DF8-0436A085EC11}" type="presParOf" srcId="{8EFD3800-43A4-4952-94D0-63C719BB3D89}" destId="{78D59FB4-FBDC-4DE1-AAA7-0B1B8705EF87}" srcOrd="0" destOrd="0" presId="urn:microsoft.com/office/officeart/2018/2/layout/IconVerticalSolidList"/>
    <dgm:cxn modelId="{E35735F8-C357-3148-A501-E8F15BF45B2F}" type="presParOf" srcId="{8EFD3800-43A4-4952-94D0-63C719BB3D89}" destId="{83F40284-79D0-455C-B9A4-AEB486B841B1}" srcOrd="1" destOrd="0" presId="urn:microsoft.com/office/officeart/2018/2/layout/IconVerticalSolidList"/>
    <dgm:cxn modelId="{5B03B45C-8A4A-3C49-A2AD-B6CA6050F196}" type="presParOf" srcId="{8EFD3800-43A4-4952-94D0-63C719BB3D89}" destId="{868E6C5C-2A15-4E33-B4BA-070C2362AC28}" srcOrd="2" destOrd="0" presId="urn:microsoft.com/office/officeart/2018/2/layout/IconVerticalSolidList"/>
    <dgm:cxn modelId="{C3F1585E-342A-B740-AB8B-97B66CF69E71}" type="presParOf" srcId="{8EFD3800-43A4-4952-94D0-63C719BB3D89}" destId="{D5A4B98D-80BD-4B32-BD2A-7EB74DEFC280}" srcOrd="3" destOrd="0" presId="urn:microsoft.com/office/officeart/2018/2/layout/IconVerticalSolidList"/>
    <dgm:cxn modelId="{15D682AC-65C7-C643-B4B3-864BD1D081C8}" type="presParOf" srcId="{D4FE7C17-337C-48CD-A107-ECDD6C2AB3EC}" destId="{F3B36B29-E551-429C-9EC7-F50AE3BE2F53}" srcOrd="3" destOrd="0" presId="urn:microsoft.com/office/officeart/2018/2/layout/IconVerticalSolidList"/>
    <dgm:cxn modelId="{5E39C64A-133B-F741-9ADD-7E4C2D4F2E10}" type="presParOf" srcId="{D4FE7C17-337C-48CD-A107-ECDD6C2AB3EC}" destId="{966E6A39-A524-4170-9C08-C6E0F5EBC843}" srcOrd="4" destOrd="0" presId="urn:microsoft.com/office/officeart/2018/2/layout/IconVerticalSolidList"/>
    <dgm:cxn modelId="{5531E785-F784-B04E-B263-2DC3A48A522E}" type="presParOf" srcId="{966E6A39-A524-4170-9C08-C6E0F5EBC843}" destId="{FDF7A94C-0301-4CB0-8D74-D05414531CC3}" srcOrd="0" destOrd="0" presId="urn:microsoft.com/office/officeart/2018/2/layout/IconVerticalSolidList"/>
    <dgm:cxn modelId="{A06EB7AD-5539-B74F-BE54-B22AB1EA8D1C}" type="presParOf" srcId="{966E6A39-A524-4170-9C08-C6E0F5EBC843}" destId="{5B31CBF0-D55D-4F5D-AB8B-55E56EADE183}" srcOrd="1" destOrd="0" presId="urn:microsoft.com/office/officeart/2018/2/layout/IconVerticalSolidList"/>
    <dgm:cxn modelId="{CA5034FF-CBED-5A47-9460-0A50759DBF8E}" type="presParOf" srcId="{966E6A39-A524-4170-9C08-C6E0F5EBC843}" destId="{624FE6C8-B49A-46AF-8C7C-56836438EF43}" srcOrd="2" destOrd="0" presId="urn:microsoft.com/office/officeart/2018/2/layout/IconVerticalSolidList"/>
    <dgm:cxn modelId="{5B86FDB6-8443-8740-A8D5-BAAFCDCB547A}" type="presParOf" srcId="{966E6A39-A524-4170-9C08-C6E0F5EBC843}" destId="{D4EE2C50-50C5-4675-9BDF-79C53ACE41E3}" srcOrd="3" destOrd="0" presId="urn:microsoft.com/office/officeart/2018/2/layout/IconVerticalSolidList"/>
    <dgm:cxn modelId="{2D922288-9B03-8546-BAE6-4E3161E700A9}" type="presParOf" srcId="{D4FE7C17-337C-48CD-A107-ECDD6C2AB3EC}" destId="{109865DE-0542-46B9-BBDE-98B219828897}" srcOrd="5" destOrd="0" presId="urn:microsoft.com/office/officeart/2018/2/layout/IconVerticalSolidList"/>
    <dgm:cxn modelId="{FEBB4D23-A0A9-5642-BF50-35D50BB5B239}" type="presParOf" srcId="{D4FE7C17-337C-48CD-A107-ECDD6C2AB3EC}" destId="{E3FE8C81-149B-4CE3-B673-117B55680B63}" srcOrd="6" destOrd="0" presId="urn:microsoft.com/office/officeart/2018/2/layout/IconVerticalSolidList"/>
    <dgm:cxn modelId="{790B6A11-AC84-8743-BCE8-C7411C835DFE}" type="presParOf" srcId="{E3FE8C81-149B-4CE3-B673-117B55680B63}" destId="{2C5441ED-6134-42F9-9105-BC13B4FF71E4}" srcOrd="0" destOrd="0" presId="urn:microsoft.com/office/officeart/2018/2/layout/IconVerticalSolidList"/>
    <dgm:cxn modelId="{C30A5CDA-7CD7-084C-BDEA-08A15AAD2E0D}" type="presParOf" srcId="{E3FE8C81-149B-4CE3-B673-117B55680B63}" destId="{B90E5BC6-301B-4F56-9657-D38DBBD26936}" srcOrd="1" destOrd="0" presId="urn:microsoft.com/office/officeart/2018/2/layout/IconVerticalSolidList"/>
    <dgm:cxn modelId="{DD133D79-9B4A-3F43-A973-A36296931042}" type="presParOf" srcId="{E3FE8C81-149B-4CE3-B673-117B55680B63}" destId="{0D03F5E9-7CE7-454D-8AA6-3C5C0C40F09E}" srcOrd="2" destOrd="0" presId="urn:microsoft.com/office/officeart/2018/2/layout/IconVerticalSolidList"/>
    <dgm:cxn modelId="{8A421865-9628-C441-9DCE-44D40E8690B4}" type="presParOf" srcId="{E3FE8C81-149B-4CE3-B673-117B55680B63}" destId="{4A46FF50-43E9-46F6-A643-54DCD5E24343}" srcOrd="3" destOrd="0" presId="urn:microsoft.com/office/officeart/2018/2/layout/IconVerticalSolidList"/>
    <dgm:cxn modelId="{FE984DA2-48C5-F048-85AC-9DA26AA4F098}" type="presParOf" srcId="{D4FE7C17-337C-48CD-A107-ECDD6C2AB3EC}" destId="{37529039-9027-4B56-824E-065AE5157A9E}" srcOrd="7" destOrd="0" presId="urn:microsoft.com/office/officeart/2018/2/layout/IconVerticalSolidList"/>
    <dgm:cxn modelId="{4605B5C7-E0DC-7446-91BE-52E45A211626}" type="presParOf" srcId="{D4FE7C17-337C-48CD-A107-ECDD6C2AB3EC}" destId="{6F3CC9A0-21DB-44CF-B3CC-0B107C8E15CD}" srcOrd="8" destOrd="0" presId="urn:microsoft.com/office/officeart/2018/2/layout/IconVerticalSolidList"/>
    <dgm:cxn modelId="{2FD9BDD8-51E8-5E4D-BF1E-516E87B74972}" type="presParOf" srcId="{6F3CC9A0-21DB-44CF-B3CC-0B107C8E15CD}" destId="{B267ABC8-1373-416C-B1F8-38131C432FC7}" srcOrd="0" destOrd="0" presId="urn:microsoft.com/office/officeart/2018/2/layout/IconVerticalSolidList"/>
    <dgm:cxn modelId="{B9D6C22A-A150-9247-8173-1008ACA8320D}" type="presParOf" srcId="{6F3CC9A0-21DB-44CF-B3CC-0B107C8E15CD}" destId="{98296CC0-A1C8-4F9E-A92C-46D9A1DF6033}" srcOrd="1" destOrd="0" presId="urn:microsoft.com/office/officeart/2018/2/layout/IconVerticalSolidList"/>
    <dgm:cxn modelId="{CCC3300D-5807-8F49-815C-D837679EA8BC}" type="presParOf" srcId="{6F3CC9A0-21DB-44CF-B3CC-0B107C8E15CD}" destId="{BDA982F7-9CC5-46FF-8DEE-4B67FF4115AC}" srcOrd="2" destOrd="0" presId="urn:microsoft.com/office/officeart/2018/2/layout/IconVerticalSolidList"/>
    <dgm:cxn modelId="{7A009DA8-9D72-3D4F-8C19-C27ECEC01E55}" type="presParOf" srcId="{6F3CC9A0-21DB-44CF-B3CC-0B107C8E15CD}" destId="{283C5EA4-2F70-43C7-A6DC-64F2B3B742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27EBF-853D-4A3E-9AC0-FF985925BB1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C5F25-59A9-4D89-9E12-FA849F5759E2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rtlCol="0" anchor="ctr"/>
        <a:lstStyle/>
        <a:p>
          <a:pPr marL="0" algn="ctr" defTabSz="457200" rtl="0" eaLnBrk="1" latinLnBrk="0" hangingPunct="1"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>
              <a:solidFill>
                <a:srgbClr val="F5F6F8"/>
              </a:solidFill>
              <a:latin typeface="Aptos"/>
              <a:ea typeface="+mn-ea"/>
              <a:cs typeface="+mn-cs"/>
            </a:rPr>
            <a:t>Énergie pilotable : PV + BESS + décalage par glace (DC + services réseau)</a:t>
          </a:r>
        </a:p>
      </dgm:t>
    </dgm:pt>
    <dgm:pt modelId="{C8C62E32-A372-4D6F-A1E6-DCB408F387DC}" type="parTrans" cxnId="{66236A5F-EA0B-48E8-B88C-EB2DC21E82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D1E6B4-D4E0-409B-9EE5-8DFD076C9DF8}" type="sibTrans" cxnId="{66236A5F-EA0B-48E8-B88C-EB2DC21E828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rtlCol="0" anchor="ctr"/>
        <a:lstStyle/>
        <a:p>
          <a:pPr marL="0" algn="ctr" defTabSz="457200" rtl="0" eaLnBrk="1" latinLnBrk="0" hangingPunct="1"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gm:t>
    </dgm:pt>
    <dgm:pt modelId="{41C0D2F9-9351-4586-9479-B53F61316DA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spcFirstLastPara="0" vert="horz" wrap="square" lIns="60960" tIns="60960" rIns="60960" bIns="6096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 err="1">
              <a:solidFill>
                <a:srgbClr val="F5F6F8"/>
              </a:solidFill>
              <a:latin typeface="Aptos"/>
              <a:ea typeface="+mn-ea"/>
              <a:cs typeface="+mn-cs"/>
            </a:rPr>
            <a:t>Numérisation</a:t>
          </a: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 : VPP SaaS (agrégation, </a:t>
          </a:r>
          <a:r>
            <a:rPr lang="en-US" sz="1600" kern="1200" dirty="0" err="1">
              <a:solidFill>
                <a:srgbClr val="F5F6F8"/>
              </a:solidFill>
              <a:latin typeface="Aptos"/>
              <a:ea typeface="+mn-ea"/>
              <a:cs typeface="+mn-cs"/>
            </a:rPr>
            <a:t>prévisions</a:t>
          </a: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, dispatch)</a:t>
          </a:r>
        </a:p>
      </dgm:t>
    </dgm:pt>
    <dgm:pt modelId="{39D44174-25D8-4501-9A60-6865A60FBE57}" type="parTrans" cxnId="{1753CB00-A7D5-40E4-90A5-10AFD4C3A5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810E7-82A0-42CE-967F-41169B6C5989}" type="sibTrans" cxnId="{1753CB00-A7D5-40E4-90A5-10AFD4C3A5A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rtlCol="0" anchor="ctr"/>
        <a:lstStyle/>
        <a:p>
          <a:pPr marL="0" algn="ctr" defTabSz="457200" rtl="0" eaLnBrk="1" latinLnBrk="0" hangingPunct="1"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gm:t>
    </dgm:pt>
    <dgm:pt modelId="{CCF99ACA-886E-4BB4-A638-8B34B4E94E2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spcFirstLastPara="0" vert="horz" wrap="square" lIns="60960" tIns="60960" rIns="60960" bIns="6096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>
              <a:solidFill>
                <a:srgbClr val="F5F6F8"/>
              </a:solidFill>
              <a:latin typeface="Aptos"/>
              <a:ea typeface="+mn-ea"/>
              <a:cs typeface="+mn-cs"/>
            </a:rPr>
            <a:t>Services : formation &amp; études pour industriels et utilities</a:t>
          </a:r>
        </a:p>
      </dgm:t>
    </dgm:pt>
    <dgm:pt modelId="{47276053-B8EE-45F2-A67F-2D671C9A15F6}" type="parTrans" cxnId="{807F8C6E-18AF-42EE-8CF4-1B083E8A14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B01931-87D5-49E9-B5BC-B7CB2F16ED08}" type="sibTrans" cxnId="{807F8C6E-18AF-42EE-8CF4-1B083E8A145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rtlCol="0" anchor="ctr"/>
        <a:lstStyle/>
        <a:p>
          <a:pPr marL="0" algn="ctr" defTabSz="457200" rtl="0" eaLnBrk="1" latinLnBrk="0" hangingPunct="1"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gm:t>
    </dgm:pt>
    <dgm:pt modelId="{5F0AC1A0-55AA-4A68-BC9E-189BB1E00559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spcFirstLastPara="0" vert="horz" wrap="square" lIns="60960" tIns="60960" rIns="60960" bIns="6096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>
              <a:solidFill>
                <a:srgbClr val="F5F6F8"/>
              </a:solidFill>
              <a:latin typeface="Aptos"/>
              <a:ea typeface="+mn-ea"/>
              <a:cs typeface="+mn-cs"/>
            </a:rPr>
            <a:t>Empilement des revenus : énergie + services auxiliaires + logiciel + services</a:t>
          </a:r>
        </a:p>
      </dgm:t>
    </dgm:pt>
    <dgm:pt modelId="{67CD0812-E3AD-4E62-A525-E8949769B1BB}" type="parTrans" cxnId="{C16E54BA-986D-444B-946B-937ED28086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413F47-C6DD-4779-A481-5672E61C265B}" type="sibTrans" cxnId="{C16E54BA-986D-444B-946B-937ED28086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7F18D4-15EC-4C45-8AA1-233F1EE6837F}" type="pres">
      <dgm:prSet presAssocID="{B7227EBF-853D-4A3E-9AC0-FF985925BB13}" presName="outerComposite" presStyleCnt="0">
        <dgm:presLayoutVars>
          <dgm:chMax val="5"/>
          <dgm:dir/>
          <dgm:resizeHandles val="exact"/>
        </dgm:presLayoutVars>
      </dgm:prSet>
      <dgm:spPr/>
    </dgm:pt>
    <dgm:pt modelId="{081B143C-149C-4E4E-A1BE-7D7C9D8C13A8}" type="pres">
      <dgm:prSet presAssocID="{B7227EBF-853D-4A3E-9AC0-FF985925BB13}" presName="dummyMaxCanvas" presStyleCnt="0">
        <dgm:presLayoutVars/>
      </dgm:prSet>
      <dgm:spPr/>
    </dgm:pt>
    <dgm:pt modelId="{FC5EE4B1-11A8-CF40-ADE9-D781321A2FF6}" type="pres">
      <dgm:prSet presAssocID="{B7227EBF-853D-4A3E-9AC0-FF985925BB13}" presName="FourNodes_1" presStyleLbl="node1" presStyleIdx="0" presStyleCnt="4">
        <dgm:presLayoutVars>
          <dgm:bulletEnabled val="1"/>
        </dgm:presLayoutVars>
      </dgm:prSet>
      <dgm:spPr>
        <a:xfrm>
          <a:off x="0" y="0"/>
          <a:ext cx="4681728" cy="1046073"/>
        </a:xfrm>
        <a:prstGeom prst="roundRect">
          <a:avLst>
            <a:gd name="adj" fmla="val 10000"/>
          </a:avLst>
        </a:prstGeom>
      </dgm:spPr>
    </dgm:pt>
    <dgm:pt modelId="{7765A67F-B4BF-AE4F-B0F0-80E59BBA8F00}" type="pres">
      <dgm:prSet presAssocID="{B7227EBF-853D-4A3E-9AC0-FF985925BB13}" presName="FourNodes_2" presStyleLbl="node1" presStyleIdx="1" presStyleCnt="4">
        <dgm:presLayoutVars>
          <dgm:bulletEnabled val="1"/>
        </dgm:presLayoutVars>
      </dgm:prSet>
      <dgm:spPr>
        <a:xfrm>
          <a:off x="392094" y="1236268"/>
          <a:ext cx="4681728" cy="1046073"/>
        </a:xfrm>
        <a:prstGeom prst="roundRect">
          <a:avLst>
            <a:gd name="adj" fmla="val 10000"/>
          </a:avLst>
        </a:prstGeom>
      </dgm:spPr>
    </dgm:pt>
    <dgm:pt modelId="{B552F802-69A8-A34C-85CF-846DBE853D7B}" type="pres">
      <dgm:prSet presAssocID="{B7227EBF-853D-4A3E-9AC0-FF985925BB13}" presName="FourNodes_3" presStyleLbl="node1" presStyleIdx="2" presStyleCnt="4">
        <dgm:presLayoutVars>
          <dgm:bulletEnabled val="1"/>
        </dgm:presLayoutVars>
      </dgm:prSet>
      <dgm:spPr>
        <a:xfrm>
          <a:off x="778337" y="2472537"/>
          <a:ext cx="4681728" cy="1046073"/>
        </a:xfrm>
        <a:prstGeom prst="roundRect">
          <a:avLst>
            <a:gd name="adj" fmla="val 10000"/>
          </a:avLst>
        </a:prstGeom>
      </dgm:spPr>
    </dgm:pt>
    <dgm:pt modelId="{23AB01A2-CFFB-BC4F-8434-8ECE0CB2C1E7}" type="pres">
      <dgm:prSet presAssocID="{B7227EBF-853D-4A3E-9AC0-FF985925BB13}" presName="FourNodes_4" presStyleLbl="node1" presStyleIdx="3" presStyleCnt="4">
        <dgm:presLayoutVars>
          <dgm:bulletEnabled val="1"/>
        </dgm:presLayoutVars>
      </dgm:prSet>
      <dgm:spPr>
        <a:xfrm>
          <a:off x="1170432" y="3708806"/>
          <a:ext cx="4681728" cy="1046073"/>
        </a:xfrm>
        <a:prstGeom prst="roundRect">
          <a:avLst>
            <a:gd name="adj" fmla="val 10000"/>
          </a:avLst>
        </a:prstGeom>
      </dgm:spPr>
    </dgm:pt>
    <dgm:pt modelId="{195F20B6-F099-074B-A251-CA6AEF4F430A}" type="pres">
      <dgm:prSet presAssocID="{B7227EBF-853D-4A3E-9AC0-FF985925BB13}" presName="FourConn_1-2" presStyleLbl="fgAccFollowNode1" presStyleIdx="0" presStyleCnt="3">
        <dgm:presLayoutVars>
          <dgm:bulletEnabled val="1"/>
        </dgm:presLayoutVars>
      </dgm:prSet>
      <dgm:spPr>
        <a:xfrm>
          <a:off x="4001780" y="801197"/>
          <a:ext cx="679947" cy="679947"/>
        </a:xfrm>
        <a:prstGeom prst="downArrow">
          <a:avLst>
            <a:gd name="adj1" fmla="val 55000"/>
            <a:gd name="adj2" fmla="val 45000"/>
          </a:avLst>
        </a:prstGeom>
      </dgm:spPr>
    </dgm:pt>
    <dgm:pt modelId="{6856C4FE-462A-FF47-B7A9-EED5E14227AC}" type="pres">
      <dgm:prSet presAssocID="{B7227EBF-853D-4A3E-9AC0-FF985925BB13}" presName="FourConn_2-3" presStyleLbl="fgAccFollowNode1" presStyleIdx="1" presStyleCnt="3">
        <dgm:presLayoutVars>
          <dgm:bulletEnabled val="1"/>
        </dgm:presLayoutVars>
      </dgm:prSet>
      <dgm:spPr>
        <a:xfrm>
          <a:off x="4393874" y="2037466"/>
          <a:ext cx="679947" cy="679947"/>
        </a:xfrm>
        <a:prstGeom prst="downArrow">
          <a:avLst>
            <a:gd name="adj1" fmla="val 55000"/>
            <a:gd name="adj2" fmla="val 45000"/>
          </a:avLst>
        </a:prstGeom>
      </dgm:spPr>
    </dgm:pt>
    <dgm:pt modelId="{D34E2847-641D-4842-B292-C062D4B0AB49}" type="pres">
      <dgm:prSet presAssocID="{B7227EBF-853D-4A3E-9AC0-FF985925BB13}" presName="FourConn_3-4" presStyleLbl="fgAccFollowNode1" presStyleIdx="2" presStyleCnt="3">
        <dgm:presLayoutVars>
          <dgm:bulletEnabled val="1"/>
        </dgm:presLayoutVars>
      </dgm:prSet>
      <dgm:spPr>
        <a:xfrm>
          <a:off x="4780117" y="3273734"/>
          <a:ext cx="679947" cy="679947"/>
        </a:xfrm>
        <a:prstGeom prst="downArrow">
          <a:avLst>
            <a:gd name="adj1" fmla="val 55000"/>
            <a:gd name="adj2" fmla="val 45000"/>
          </a:avLst>
        </a:prstGeom>
      </dgm:spPr>
    </dgm:pt>
    <dgm:pt modelId="{1592043E-7DB6-3C42-A0A8-9A757F897860}" type="pres">
      <dgm:prSet presAssocID="{B7227EBF-853D-4A3E-9AC0-FF985925BB13}" presName="FourNodes_1_text" presStyleLbl="node1" presStyleIdx="3" presStyleCnt="4">
        <dgm:presLayoutVars>
          <dgm:bulletEnabled val="1"/>
        </dgm:presLayoutVars>
      </dgm:prSet>
      <dgm:spPr/>
    </dgm:pt>
    <dgm:pt modelId="{D2E20CBF-0FB6-6D4D-9EA4-23C2C3C9A674}" type="pres">
      <dgm:prSet presAssocID="{B7227EBF-853D-4A3E-9AC0-FF985925BB13}" presName="FourNodes_2_text" presStyleLbl="node1" presStyleIdx="3" presStyleCnt="4">
        <dgm:presLayoutVars>
          <dgm:bulletEnabled val="1"/>
        </dgm:presLayoutVars>
      </dgm:prSet>
      <dgm:spPr/>
    </dgm:pt>
    <dgm:pt modelId="{9DAE5CBB-EDE2-954E-BB84-9D258B30182F}" type="pres">
      <dgm:prSet presAssocID="{B7227EBF-853D-4A3E-9AC0-FF985925BB13}" presName="FourNodes_3_text" presStyleLbl="node1" presStyleIdx="3" presStyleCnt="4">
        <dgm:presLayoutVars>
          <dgm:bulletEnabled val="1"/>
        </dgm:presLayoutVars>
      </dgm:prSet>
      <dgm:spPr/>
    </dgm:pt>
    <dgm:pt modelId="{EE9E85A1-41AD-2344-BACA-A509E1313CEB}" type="pres">
      <dgm:prSet presAssocID="{B7227EBF-853D-4A3E-9AC0-FF985925BB1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753CB00-A7D5-40E4-90A5-10AFD4C3A5A8}" srcId="{B7227EBF-853D-4A3E-9AC0-FF985925BB13}" destId="{41C0D2F9-9351-4586-9479-B53F61316DAA}" srcOrd="1" destOrd="0" parTransId="{39D44174-25D8-4501-9A60-6865A60FBE57}" sibTransId="{377810E7-82A0-42CE-967F-41169B6C5989}"/>
    <dgm:cxn modelId="{3608FA13-DDFF-7348-881C-774954488CBA}" type="presOf" srcId="{41C0D2F9-9351-4586-9479-B53F61316DAA}" destId="{D2E20CBF-0FB6-6D4D-9EA4-23C2C3C9A674}" srcOrd="1" destOrd="0" presId="urn:microsoft.com/office/officeart/2005/8/layout/vProcess5"/>
    <dgm:cxn modelId="{E7656F16-F0B3-2A4F-9213-5ED7593FE33E}" type="presOf" srcId="{B7227EBF-853D-4A3E-9AC0-FF985925BB13}" destId="{797F18D4-15EC-4C45-8AA1-233F1EE6837F}" srcOrd="0" destOrd="0" presId="urn:microsoft.com/office/officeart/2005/8/layout/vProcess5"/>
    <dgm:cxn modelId="{4B9D2018-91FB-A944-A64D-0501D359AD51}" type="presOf" srcId="{377810E7-82A0-42CE-967F-41169B6C5989}" destId="{6856C4FE-462A-FF47-B7A9-EED5E14227AC}" srcOrd="0" destOrd="0" presId="urn:microsoft.com/office/officeart/2005/8/layout/vProcess5"/>
    <dgm:cxn modelId="{6C373B19-AAFE-A84A-B182-193EC678515C}" type="presOf" srcId="{49D1E6B4-D4E0-409B-9EE5-8DFD076C9DF8}" destId="{195F20B6-F099-074B-A251-CA6AEF4F430A}" srcOrd="0" destOrd="0" presId="urn:microsoft.com/office/officeart/2005/8/layout/vProcess5"/>
    <dgm:cxn modelId="{5A28EF1B-85BA-5549-9DF1-92AE659540D7}" type="presOf" srcId="{ACB01931-87D5-49E9-B5BC-B7CB2F16ED08}" destId="{D34E2847-641D-4842-B292-C062D4B0AB49}" srcOrd="0" destOrd="0" presId="urn:microsoft.com/office/officeart/2005/8/layout/vProcess5"/>
    <dgm:cxn modelId="{88FF6F3A-5DF1-FE43-9314-485C6268C257}" type="presOf" srcId="{5F0AC1A0-55AA-4A68-BC9E-189BB1E00559}" destId="{EE9E85A1-41AD-2344-BACA-A509E1313CEB}" srcOrd="1" destOrd="0" presId="urn:microsoft.com/office/officeart/2005/8/layout/vProcess5"/>
    <dgm:cxn modelId="{F22EE340-C393-4741-812C-D20DC83C1401}" type="presOf" srcId="{41C0D2F9-9351-4586-9479-B53F61316DAA}" destId="{7765A67F-B4BF-AE4F-B0F0-80E59BBA8F00}" srcOrd="0" destOrd="0" presId="urn:microsoft.com/office/officeart/2005/8/layout/vProcess5"/>
    <dgm:cxn modelId="{66236A5F-EA0B-48E8-B88C-EB2DC21E828E}" srcId="{B7227EBF-853D-4A3E-9AC0-FF985925BB13}" destId="{8D2C5F25-59A9-4D89-9E12-FA849F5759E2}" srcOrd="0" destOrd="0" parTransId="{C8C62E32-A372-4D6F-A1E6-DCB408F387DC}" sibTransId="{49D1E6B4-D4E0-409B-9EE5-8DFD076C9DF8}"/>
    <dgm:cxn modelId="{807F8C6E-18AF-42EE-8CF4-1B083E8A145A}" srcId="{B7227EBF-853D-4A3E-9AC0-FF985925BB13}" destId="{CCF99ACA-886E-4BB4-A638-8B34B4E94E28}" srcOrd="2" destOrd="0" parTransId="{47276053-B8EE-45F2-A67F-2D671C9A15F6}" sibTransId="{ACB01931-87D5-49E9-B5BC-B7CB2F16ED08}"/>
    <dgm:cxn modelId="{44590D7B-61E1-1F48-B6B9-D737F121A5FF}" type="presOf" srcId="{5F0AC1A0-55AA-4A68-BC9E-189BB1E00559}" destId="{23AB01A2-CFFB-BC4F-8434-8ECE0CB2C1E7}" srcOrd="0" destOrd="0" presId="urn:microsoft.com/office/officeart/2005/8/layout/vProcess5"/>
    <dgm:cxn modelId="{C16E54BA-986D-444B-946B-937ED280863F}" srcId="{B7227EBF-853D-4A3E-9AC0-FF985925BB13}" destId="{5F0AC1A0-55AA-4A68-BC9E-189BB1E00559}" srcOrd="3" destOrd="0" parTransId="{67CD0812-E3AD-4E62-A525-E8949769B1BB}" sibTransId="{7D413F47-C6DD-4779-A481-5672E61C265B}"/>
    <dgm:cxn modelId="{670B24BD-3C52-D040-9AFD-FAF4907E6047}" type="presOf" srcId="{8D2C5F25-59A9-4D89-9E12-FA849F5759E2}" destId="{1592043E-7DB6-3C42-A0A8-9A757F897860}" srcOrd="1" destOrd="0" presId="urn:microsoft.com/office/officeart/2005/8/layout/vProcess5"/>
    <dgm:cxn modelId="{57E289BE-E83F-F541-B6BB-B2F1A67573D9}" type="presOf" srcId="{8D2C5F25-59A9-4D89-9E12-FA849F5759E2}" destId="{FC5EE4B1-11A8-CF40-ADE9-D781321A2FF6}" srcOrd="0" destOrd="0" presId="urn:microsoft.com/office/officeart/2005/8/layout/vProcess5"/>
    <dgm:cxn modelId="{CD3F87C5-EEA3-A044-94C0-4D88EE84C86C}" type="presOf" srcId="{CCF99ACA-886E-4BB4-A638-8B34B4E94E28}" destId="{9DAE5CBB-EDE2-954E-BB84-9D258B30182F}" srcOrd="1" destOrd="0" presId="urn:microsoft.com/office/officeart/2005/8/layout/vProcess5"/>
    <dgm:cxn modelId="{7C9E7CF1-2FFC-2042-9039-49C1BF22F4B4}" type="presOf" srcId="{CCF99ACA-886E-4BB4-A638-8B34B4E94E28}" destId="{B552F802-69A8-A34C-85CF-846DBE853D7B}" srcOrd="0" destOrd="0" presId="urn:microsoft.com/office/officeart/2005/8/layout/vProcess5"/>
    <dgm:cxn modelId="{F733BE0F-228E-A744-9BF6-AB4ECC2D6AEC}" type="presParOf" srcId="{797F18D4-15EC-4C45-8AA1-233F1EE6837F}" destId="{081B143C-149C-4E4E-A1BE-7D7C9D8C13A8}" srcOrd="0" destOrd="0" presId="urn:microsoft.com/office/officeart/2005/8/layout/vProcess5"/>
    <dgm:cxn modelId="{2767881C-FD96-B946-8993-A5F4F0937582}" type="presParOf" srcId="{797F18D4-15EC-4C45-8AA1-233F1EE6837F}" destId="{FC5EE4B1-11A8-CF40-ADE9-D781321A2FF6}" srcOrd="1" destOrd="0" presId="urn:microsoft.com/office/officeart/2005/8/layout/vProcess5"/>
    <dgm:cxn modelId="{176D98C7-7D4B-4645-A37F-A9AA4B8CCC8D}" type="presParOf" srcId="{797F18D4-15EC-4C45-8AA1-233F1EE6837F}" destId="{7765A67F-B4BF-AE4F-B0F0-80E59BBA8F00}" srcOrd="2" destOrd="0" presId="urn:microsoft.com/office/officeart/2005/8/layout/vProcess5"/>
    <dgm:cxn modelId="{8602AA90-A6FC-3142-8CBE-7164FA0CC3F3}" type="presParOf" srcId="{797F18D4-15EC-4C45-8AA1-233F1EE6837F}" destId="{B552F802-69A8-A34C-85CF-846DBE853D7B}" srcOrd="3" destOrd="0" presId="urn:microsoft.com/office/officeart/2005/8/layout/vProcess5"/>
    <dgm:cxn modelId="{3FE5A5E1-48E0-5A41-A301-80A38E920C2D}" type="presParOf" srcId="{797F18D4-15EC-4C45-8AA1-233F1EE6837F}" destId="{23AB01A2-CFFB-BC4F-8434-8ECE0CB2C1E7}" srcOrd="4" destOrd="0" presId="urn:microsoft.com/office/officeart/2005/8/layout/vProcess5"/>
    <dgm:cxn modelId="{25BEC800-41F7-3B44-B6E1-B47552D4ED58}" type="presParOf" srcId="{797F18D4-15EC-4C45-8AA1-233F1EE6837F}" destId="{195F20B6-F099-074B-A251-CA6AEF4F430A}" srcOrd="5" destOrd="0" presId="urn:microsoft.com/office/officeart/2005/8/layout/vProcess5"/>
    <dgm:cxn modelId="{80C5DF97-77EE-2547-BDF1-974EE9F2FA8E}" type="presParOf" srcId="{797F18D4-15EC-4C45-8AA1-233F1EE6837F}" destId="{6856C4FE-462A-FF47-B7A9-EED5E14227AC}" srcOrd="6" destOrd="0" presId="urn:microsoft.com/office/officeart/2005/8/layout/vProcess5"/>
    <dgm:cxn modelId="{C58995B1-EDCA-D44F-8992-07181C57D9CF}" type="presParOf" srcId="{797F18D4-15EC-4C45-8AA1-233F1EE6837F}" destId="{D34E2847-641D-4842-B292-C062D4B0AB49}" srcOrd="7" destOrd="0" presId="urn:microsoft.com/office/officeart/2005/8/layout/vProcess5"/>
    <dgm:cxn modelId="{2B7BE699-F9E5-3142-BBF7-07E89D7ED47D}" type="presParOf" srcId="{797F18D4-15EC-4C45-8AA1-233F1EE6837F}" destId="{1592043E-7DB6-3C42-A0A8-9A757F897860}" srcOrd="8" destOrd="0" presId="urn:microsoft.com/office/officeart/2005/8/layout/vProcess5"/>
    <dgm:cxn modelId="{EF841550-D340-7147-B878-213EAC5ADBF7}" type="presParOf" srcId="{797F18D4-15EC-4C45-8AA1-233F1EE6837F}" destId="{D2E20CBF-0FB6-6D4D-9EA4-23C2C3C9A674}" srcOrd="9" destOrd="0" presId="urn:microsoft.com/office/officeart/2005/8/layout/vProcess5"/>
    <dgm:cxn modelId="{5B94F5BA-DA64-994F-AC3C-977628A2DF49}" type="presParOf" srcId="{797F18D4-15EC-4C45-8AA1-233F1EE6837F}" destId="{9DAE5CBB-EDE2-954E-BB84-9D258B30182F}" srcOrd="10" destOrd="0" presId="urn:microsoft.com/office/officeart/2005/8/layout/vProcess5"/>
    <dgm:cxn modelId="{A075DE3B-7ED3-A146-A471-DD9F96580F5B}" type="presParOf" srcId="{797F18D4-15EC-4C45-8AA1-233F1EE6837F}" destId="{EE9E85A1-41AD-2344-BACA-A509E1313CEB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AD216-0BF6-44BC-BFB9-FE155B83C48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B0806-8530-4A8A-BDE6-3476A769E751}">
      <dgm:prSet custT="1"/>
      <dgm:spPr>
        <a:solidFill>
          <a:srgbClr val="090D26"/>
        </a:solidFill>
        <a:ln w="15875" cap="flat" cmpd="sng" algn="ctr">
          <a:solidFill>
            <a:prstClr val="white"/>
          </a:solidFill>
          <a:prstDash val="solid"/>
        </a:ln>
        <a:effectLst/>
      </dgm:spPr>
      <dgm:t>
        <a:bodyPr spcFirstLastPara="0" vert="horz" wrap="square" lIns="19050" tIns="19050" rIns="19050" bIns="1905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Croissance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de la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demande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électrique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contraintes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réseau ⇒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besoin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de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flexibilité</a:t>
          </a:r>
          <a:endParaRPr lang="en-US" sz="15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A943582E-F021-4B6E-89C9-415A8AF13AF0}" type="parTrans" cxnId="{8910A990-4360-471B-84B0-E80523C5622C}">
      <dgm:prSet/>
      <dgm:spPr/>
      <dgm:t>
        <a:bodyPr/>
        <a:lstStyle/>
        <a:p>
          <a:endParaRPr lang="en-US"/>
        </a:p>
      </dgm:t>
    </dgm:pt>
    <dgm:pt modelId="{CF2B3743-7B22-40DD-913E-D23F97762F13}" type="sibTrans" cxnId="{8910A990-4360-471B-84B0-E80523C5622C}">
      <dgm:prSet/>
      <dgm:spPr/>
      <dgm:t>
        <a:bodyPr/>
        <a:lstStyle/>
        <a:p>
          <a:endParaRPr lang="en-US"/>
        </a:p>
      </dgm:t>
    </dgm:pt>
    <dgm:pt modelId="{40107DBC-7F7E-42F8-9CBE-9051E00CF6A8}">
      <dgm:prSet custT="1"/>
      <dgm:spPr>
        <a:solidFill>
          <a:srgbClr val="090D26"/>
        </a:solidFill>
        <a:ln w="15875" cap="flat" cmpd="sng" algn="ctr">
          <a:solidFill>
            <a:prstClr val="white"/>
          </a:solidFill>
          <a:prstDash val="solid"/>
        </a:ln>
        <a:effectLst/>
      </dgm:spPr>
      <dgm:t>
        <a:bodyPr spcFirstLastPara="0" vert="horz" wrap="square" lIns="19050" tIns="19050" rIns="19050" bIns="1905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Demande data center en hausse en Afrique de l’Ouest; Sénégal bien positionné</a:t>
          </a:r>
        </a:p>
      </dgm:t>
    </dgm:pt>
    <dgm:pt modelId="{60F88864-C625-4CFE-BFF2-A49A00EF27FF}" type="parTrans" cxnId="{279EB668-4EEA-449C-9A16-692679950D02}">
      <dgm:prSet/>
      <dgm:spPr/>
      <dgm:t>
        <a:bodyPr/>
        <a:lstStyle/>
        <a:p>
          <a:endParaRPr lang="en-US"/>
        </a:p>
      </dgm:t>
    </dgm:pt>
    <dgm:pt modelId="{B1F98DC7-AF81-43EB-B7B4-3C417DBF6B49}" type="sibTrans" cxnId="{279EB668-4EEA-449C-9A16-692679950D02}">
      <dgm:prSet/>
      <dgm:spPr/>
      <dgm:t>
        <a:bodyPr/>
        <a:lstStyle/>
        <a:p>
          <a:endParaRPr lang="en-US"/>
        </a:p>
      </dgm:t>
    </dgm:pt>
    <dgm:pt modelId="{265517F3-3E77-4F76-9A40-F471386F7822}">
      <dgm:prSet custT="1"/>
      <dgm:spPr>
        <a:solidFill>
          <a:srgbClr val="090D26"/>
        </a:solidFill>
        <a:ln w="15875" cap="flat" cmpd="sng" algn="ctr">
          <a:solidFill>
            <a:schemeClr val="tx1"/>
          </a:solidFill>
          <a:prstDash val="solid"/>
        </a:ln>
        <a:effectLst/>
      </dgm:spPr>
      <dgm:t>
        <a:bodyPr spcFirstLastPara="0" vert="horz" wrap="square" lIns="19050" tIns="19050" rIns="19050" bIns="1905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Adoption VPP en hausse avec la pénétration EnR et modernisation des utilities</a:t>
          </a:r>
        </a:p>
      </dgm:t>
    </dgm:pt>
    <dgm:pt modelId="{D379C4B3-1506-46D6-9CF9-1A5FABC52730}" type="parTrans" cxnId="{761EA6BE-9FF9-408B-BC62-71B5BB5DFDE7}">
      <dgm:prSet/>
      <dgm:spPr/>
      <dgm:t>
        <a:bodyPr/>
        <a:lstStyle/>
        <a:p>
          <a:endParaRPr lang="en-US"/>
        </a:p>
      </dgm:t>
    </dgm:pt>
    <dgm:pt modelId="{C4E44F73-01F8-49F9-BE34-38DACB64A0A5}" type="sibTrans" cxnId="{761EA6BE-9FF9-408B-BC62-71B5BB5DFDE7}">
      <dgm:prSet/>
      <dgm:spPr/>
      <dgm:t>
        <a:bodyPr/>
        <a:lstStyle/>
        <a:p>
          <a:endParaRPr lang="en-US"/>
        </a:p>
      </dgm:t>
    </dgm:pt>
    <dgm:pt modelId="{AD5D2312-243D-8C40-8A8A-C392A0D675E3}" type="pres">
      <dgm:prSet presAssocID="{9A5AD216-0BF6-44BC-BFB9-FE155B83C48D}" presName="compositeShape" presStyleCnt="0">
        <dgm:presLayoutVars>
          <dgm:chMax val="7"/>
          <dgm:dir/>
          <dgm:resizeHandles val="exact"/>
        </dgm:presLayoutVars>
      </dgm:prSet>
      <dgm:spPr/>
    </dgm:pt>
    <dgm:pt modelId="{3FC44FC9-707F-0B42-9E61-625ABE438A68}" type="pres">
      <dgm:prSet presAssocID="{9A5AD216-0BF6-44BC-BFB9-FE155B83C48D}" presName="wedge1" presStyleLbl="node1" presStyleIdx="0" presStyleCnt="3"/>
      <dgm:spPr>
        <a:xfrm>
          <a:off x="958520" y="311242"/>
          <a:ext cx="3873244" cy="3873244"/>
        </a:xfrm>
        <a:prstGeom prst="pie">
          <a:avLst>
            <a:gd name="adj1" fmla="val 16200000"/>
            <a:gd name="adj2" fmla="val 1800000"/>
          </a:avLst>
        </a:prstGeom>
      </dgm:spPr>
    </dgm:pt>
    <dgm:pt modelId="{172EE658-1C10-0B49-9C07-750FB530FED3}" type="pres">
      <dgm:prSet presAssocID="{9A5AD216-0BF6-44BC-BFB9-FE155B83C4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31CC266-ECFD-AD42-968D-AFA83E4FBE0E}" type="pres">
      <dgm:prSet presAssocID="{9A5AD216-0BF6-44BC-BFB9-FE155B83C48D}" presName="wedge2" presStyleLbl="node1" presStyleIdx="1" presStyleCnt="3"/>
      <dgm:spPr>
        <a:xfrm>
          <a:off x="758864" y="426517"/>
          <a:ext cx="3873244" cy="3873244"/>
        </a:xfrm>
        <a:prstGeom prst="pie">
          <a:avLst>
            <a:gd name="adj1" fmla="val 1800000"/>
            <a:gd name="adj2" fmla="val 9000000"/>
          </a:avLst>
        </a:prstGeom>
      </dgm:spPr>
    </dgm:pt>
    <dgm:pt modelId="{FF941D04-83DF-7940-B0DD-A280EA59C9C6}" type="pres">
      <dgm:prSet presAssocID="{9A5AD216-0BF6-44BC-BFB9-FE155B83C4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E46701F-6868-B444-8BED-CEEA3EB11E58}" type="pres">
      <dgm:prSet presAssocID="{9A5AD216-0BF6-44BC-BFB9-FE155B83C48D}" presName="wedge3" presStyleLbl="node1" presStyleIdx="2" presStyleCnt="3"/>
      <dgm:spPr>
        <a:xfrm>
          <a:off x="758864" y="426517"/>
          <a:ext cx="3873244" cy="3873244"/>
        </a:xfrm>
        <a:prstGeom prst="pie">
          <a:avLst>
            <a:gd name="adj1" fmla="val 9000000"/>
            <a:gd name="adj2" fmla="val 16200000"/>
          </a:avLst>
        </a:prstGeom>
      </dgm:spPr>
    </dgm:pt>
    <dgm:pt modelId="{28154A36-0060-C649-A890-93CB45B92044}" type="pres">
      <dgm:prSet presAssocID="{9A5AD216-0BF6-44BC-BFB9-FE155B83C4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76EA62B-06AB-484B-9B4F-E7FCD30F27D3}" type="presOf" srcId="{32BB0806-8530-4A8A-BDE6-3476A769E751}" destId="{172EE658-1C10-0B49-9C07-750FB530FED3}" srcOrd="1" destOrd="0" presId="urn:microsoft.com/office/officeart/2005/8/layout/chart3"/>
    <dgm:cxn modelId="{AED5DA59-155D-D044-9BDE-6232C5EC1AA5}" type="presOf" srcId="{40107DBC-7F7E-42F8-9CBE-9051E00CF6A8}" destId="{FF941D04-83DF-7940-B0DD-A280EA59C9C6}" srcOrd="1" destOrd="0" presId="urn:microsoft.com/office/officeart/2005/8/layout/chart3"/>
    <dgm:cxn modelId="{279EB668-4EEA-449C-9A16-692679950D02}" srcId="{9A5AD216-0BF6-44BC-BFB9-FE155B83C48D}" destId="{40107DBC-7F7E-42F8-9CBE-9051E00CF6A8}" srcOrd="1" destOrd="0" parTransId="{60F88864-C625-4CFE-BFF2-A49A00EF27FF}" sibTransId="{B1F98DC7-AF81-43EB-B7B4-3C417DBF6B49}"/>
    <dgm:cxn modelId="{0565466B-5615-6448-B832-653B7CDE18AC}" type="presOf" srcId="{32BB0806-8530-4A8A-BDE6-3476A769E751}" destId="{3FC44FC9-707F-0B42-9E61-625ABE438A68}" srcOrd="0" destOrd="0" presId="urn:microsoft.com/office/officeart/2005/8/layout/chart3"/>
    <dgm:cxn modelId="{F8C01D88-C743-A44A-8393-4373B5AD76C0}" type="presOf" srcId="{40107DBC-7F7E-42F8-9CBE-9051E00CF6A8}" destId="{831CC266-ECFD-AD42-968D-AFA83E4FBE0E}" srcOrd="0" destOrd="0" presId="urn:microsoft.com/office/officeart/2005/8/layout/chart3"/>
    <dgm:cxn modelId="{8910A990-4360-471B-84B0-E80523C5622C}" srcId="{9A5AD216-0BF6-44BC-BFB9-FE155B83C48D}" destId="{32BB0806-8530-4A8A-BDE6-3476A769E751}" srcOrd="0" destOrd="0" parTransId="{A943582E-F021-4B6E-89C9-415A8AF13AF0}" sibTransId="{CF2B3743-7B22-40DD-913E-D23F97762F13}"/>
    <dgm:cxn modelId="{DBF693AD-F28F-1C4D-9374-14E02979C51D}" type="presOf" srcId="{265517F3-3E77-4F76-9A40-F471386F7822}" destId="{28154A36-0060-C649-A890-93CB45B92044}" srcOrd="1" destOrd="0" presId="urn:microsoft.com/office/officeart/2005/8/layout/chart3"/>
    <dgm:cxn modelId="{761EA6BE-9FF9-408B-BC62-71B5BB5DFDE7}" srcId="{9A5AD216-0BF6-44BC-BFB9-FE155B83C48D}" destId="{265517F3-3E77-4F76-9A40-F471386F7822}" srcOrd="2" destOrd="0" parTransId="{D379C4B3-1506-46D6-9CF9-1A5FABC52730}" sibTransId="{C4E44F73-01F8-49F9-BE34-38DACB64A0A5}"/>
    <dgm:cxn modelId="{C1C142D5-2995-5D4E-8DF6-39E4AF1506D3}" type="presOf" srcId="{9A5AD216-0BF6-44BC-BFB9-FE155B83C48D}" destId="{AD5D2312-243D-8C40-8A8A-C392A0D675E3}" srcOrd="0" destOrd="0" presId="urn:microsoft.com/office/officeart/2005/8/layout/chart3"/>
    <dgm:cxn modelId="{62774FE8-C4AA-CF42-A7BA-F8F873FC84DF}" type="presOf" srcId="{265517F3-3E77-4F76-9A40-F471386F7822}" destId="{6E46701F-6868-B444-8BED-CEEA3EB11E58}" srcOrd="0" destOrd="0" presId="urn:microsoft.com/office/officeart/2005/8/layout/chart3"/>
    <dgm:cxn modelId="{C51F0111-F0EC-6340-9B94-7419730B2CEC}" type="presParOf" srcId="{AD5D2312-243D-8C40-8A8A-C392A0D675E3}" destId="{3FC44FC9-707F-0B42-9E61-625ABE438A68}" srcOrd="0" destOrd="0" presId="urn:microsoft.com/office/officeart/2005/8/layout/chart3"/>
    <dgm:cxn modelId="{3C4ABCA8-2256-344E-A2E3-13EC8E9700D8}" type="presParOf" srcId="{AD5D2312-243D-8C40-8A8A-C392A0D675E3}" destId="{172EE658-1C10-0B49-9C07-750FB530FED3}" srcOrd="1" destOrd="0" presId="urn:microsoft.com/office/officeart/2005/8/layout/chart3"/>
    <dgm:cxn modelId="{8386CECC-6F6C-5D49-8385-6948CA12B32B}" type="presParOf" srcId="{AD5D2312-243D-8C40-8A8A-C392A0D675E3}" destId="{831CC266-ECFD-AD42-968D-AFA83E4FBE0E}" srcOrd="2" destOrd="0" presId="urn:microsoft.com/office/officeart/2005/8/layout/chart3"/>
    <dgm:cxn modelId="{3646148A-CD77-6F4F-832B-E7A3735226C4}" type="presParOf" srcId="{AD5D2312-243D-8C40-8A8A-C392A0D675E3}" destId="{FF941D04-83DF-7940-B0DD-A280EA59C9C6}" srcOrd="3" destOrd="0" presId="urn:microsoft.com/office/officeart/2005/8/layout/chart3"/>
    <dgm:cxn modelId="{182B67E5-AC67-6749-B580-5F1893A1080D}" type="presParOf" srcId="{AD5D2312-243D-8C40-8A8A-C392A0D675E3}" destId="{6E46701F-6868-B444-8BED-CEEA3EB11E58}" srcOrd="4" destOrd="0" presId="urn:microsoft.com/office/officeart/2005/8/layout/chart3"/>
    <dgm:cxn modelId="{14A9954C-1D05-754F-8584-54F25BEA12BB}" type="presParOf" srcId="{AD5D2312-243D-8C40-8A8A-C392A0D675E3}" destId="{28154A36-0060-C649-A890-93CB45B9204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025455-2808-4F1E-B2E7-6BAC86CC6723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57CB7-937A-4370-BE6E-2F019815DB62}">
      <dgm:prSet/>
      <dgm:spPr>
        <a:solidFill>
          <a:srgbClr val="00B050"/>
        </a:solidFill>
      </dgm:spPr>
      <dgm:t>
        <a:bodyPr/>
        <a:lstStyle/>
        <a:p>
          <a:r>
            <a:rPr lang="en-US" dirty="0" err="1"/>
            <a:t>Décarbonation</a:t>
          </a:r>
          <a:r>
            <a:rPr lang="en-US" dirty="0"/>
            <a:t> : PV + stockage </a:t>
          </a:r>
          <a:r>
            <a:rPr lang="en-US" dirty="0" err="1"/>
            <a:t>améliore</a:t>
          </a:r>
          <a:r>
            <a:rPr lang="en-US" dirty="0"/>
            <a:t> la </a:t>
          </a:r>
          <a:r>
            <a:rPr lang="en-US" dirty="0" err="1"/>
            <a:t>fiabilité</a:t>
          </a:r>
          <a:r>
            <a:rPr lang="en-US" dirty="0"/>
            <a:t> et </a:t>
          </a:r>
          <a:r>
            <a:rPr lang="en-US" dirty="0" err="1"/>
            <a:t>réduit</a:t>
          </a:r>
          <a:r>
            <a:rPr lang="en-US" dirty="0"/>
            <a:t> le diesel.</a:t>
          </a:r>
        </a:p>
      </dgm:t>
    </dgm:pt>
    <dgm:pt modelId="{06C33EE4-19F9-49C4-AC3B-31FFBA089849}" type="parTrans" cxnId="{87B7EEB9-B230-4DAE-BAE7-447F0C607378}">
      <dgm:prSet/>
      <dgm:spPr/>
      <dgm:t>
        <a:bodyPr/>
        <a:lstStyle/>
        <a:p>
          <a:endParaRPr lang="en-US"/>
        </a:p>
      </dgm:t>
    </dgm:pt>
    <dgm:pt modelId="{D41B4232-9CAB-4935-AA6C-8F93DBF4E94B}" type="sibTrans" cxnId="{87B7EEB9-B230-4DAE-BAE7-447F0C607378}">
      <dgm:prSet/>
      <dgm:spPr/>
      <dgm:t>
        <a:bodyPr/>
        <a:lstStyle/>
        <a:p>
          <a:endParaRPr lang="en-US"/>
        </a:p>
      </dgm:t>
    </dgm:pt>
    <dgm:pt modelId="{A082143E-2C86-4082-9EEF-6F8A847F9E80}">
      <dgm:prSet custT="1"/>
      <dgm:spPr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Renforcement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des </a:t>
          </a:r>
          <a:r>
            <a:rPr lang="en-US" sz="17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capacités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: formation pour </a:t>
          </a:r>
          <a:r>
            <a:rPr lang="en-US" sz="17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techniciens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et utilities.</a:t>
          </a:r>
        </a:p>
      </dgm:t>
    </dgm:pt>
    <dgm:pt modelId="{A13AA891-121F-4762-ACD1-EB707F9E770E}" type="parTrans" cxnId="{17376121-F2EA-409D-BFE5-3D763351BEE1}">
      <dgm:prSet/>
      <dgm:spPr/>
      <dgm:t>
        <a:bodyPr/>
        <a:lstStyle/>
        <a:p>
          <a:endParaRPr lang="en-US"/>
        </a:p>
      </dgm:t>
    </dgm:pt>
    <dgm:pt modelId="{30A73330-2AEB-4D33-83E9-5AB4129EE2F2}" type="sibTrans" cxnId="{17376121-F2EA-409D-BFE5-3D763351BEE1}">
      <dgm:prSet/>
      <dgm:spPr/>
      <dgm:t>
        <a:bodyPr/>
        <a:lstStyle/>
        <a:p>
          <a:endParaRPr lang="en-US"/>
        </a:p>
      </dgm:t>
    </dgm:pt>
    <dgm:pt modelId="{4546D40C-B2DF-4B7A-BC62-45F70EE3BED0}">
      <dgm:prSet custT="1"/>
      <dgm:spPr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Inclusion numérique : capacité compute régionale et digitalisation VPP.</a:t>
          </a:r>
        </a:p>
      </dgm:t>
    </dgm:pt>
    <dgm:pt modelId="{DCDE9B3F-D309-4B30-94D3-C44742CD6AE2}" type="parTrans" cxnId="{B86A3CD0-DB1F-40B9-A399-027D9BE6BE81}">
      <dgm:prSet/>
      <dgm:spPr/>
      <dgm:t>
        <a:bodyPr/>
        <a:lstStyle/>
        <a:p>
          <a:endParaRPr lang="en-US"/>
        </a:p>
      </dgm:t>
    </dgm:pt>
    <dgm:pt modelId="{A02EEFE7-D7CF-4D9C-88A3-F30E052D7C57}" type="sibTrans" cxnId="{B86A3CD0-DB1F-40B9-A399-027D9BE6BE81}">
      <dgm:prSet/>
      <dgm:spPr/>
      <dgm:t>
        <a:bodyPr/>
        <a:lstStyle/>
        <a:p>
          <a:endParaRPr lang="en-US"/>
        </a:p>
      </dgm:t>
    </dgm:pt>
    <dgm:pt modelId="{E95B6E1A-DE1C-4C94-BB4F-85252544B9E1}">
      <dgm:prSet custT="1"/>
      <dgm:spPr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Alignement DFI : résilience climatique, emplois, accès à l’énergie.</a:t>
          </a:r>
        </a:p>
      </dgm:t>
    </dgm:pt>
    <dgm:pt modelId="{D61D64DF-5A10-46C7-8F18-8B5B9C6B66AF}" type="parTrans" cxnId="{18280073-01AA-4ECE-8B5F-7E832C7C69F6}">
      <dgm:prSet/>
      <dgm:spPr/>
      <dgm:t>
        <a:bodyPr/>
        <a:lstStyle/>
        <a:p>
          <a:endParaRPr lang="en-US"/>
        </a:p>
      </dgm:t>
    </dgm:pt>
    <dgm:pt modelId="{B984EFB4-5DA8-4565-BC6C-00D5B701E52A}" type="sibTrans" cxnId="{18280073-01AA-4ECE-8B5F-7E832C7C69F6}">
      <dgm:prSet/>
      <dgm:spPr/>
      <dgm:t>
        <a:bodyPr/>
        <a:lstStyle/>
        <a:p>
          <a:endParaRPr lang="en-US"/>
        </a:p>
      </dgm:t>
    </dgm:pt>
    <dgm:pt modelId="{F47E18FB-8D18-4649-A303-B3EA693EDDC6}" type="pres">
      <dgm:prSet presAssocID="{7D025455-2808-4F1E-B2E7-6BAC86CC672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6C43E2B-2D72-8F44-85C8-2CCD6A079855}" type="pres">
      <dgm:prSet presAssocID="{E95B6E1A-DE1C-4C94-BB4F-85252544B9E1}" presName="Accent4" presStyleCnt="0"/>
      <dgm:spPr/>
    </dgm:pt>
    <dgm:pt modelId="{E2506DE5-6AB1-5D44-9AC2-B6C5D40616E7}" type="pres">
      <dgm:prSet presAssocID="{E95B6E1A-DE1C-4C94-BB4F-85252544B9E1}" presName="Accent" presStyleLbl="node1" presStyleIdx="0" presStyleCnt="8"/>
      <dgm:spPr>
        <a:xfrm>
          <a:off x="8265361" y="909163"/>
          <a:ext cx="2408674" cy="2408797"/>
        </a:xfrm>
        <a:prstGeom prst="ellipse">
          <a:avLst/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gm:spPr>
    </dgm:pt>
    <dgm:pt modelId="{60D09217-117F-C84B-910A-8023029A761F}" type="pres">
      <dgm:prSet presAssocID="{E95B6E1A-DE1C-4C94-BB4F-85252544B9E1}" presName="ParentBackground4" presStyleCnt="0"/>
      <dgm:spPr/>
    </dgm:pt>
    <dgm:pt modelId="{38D777B4-076A-1048-B409-DEFD95020C99}" type="pres">
      <dgm:prSet presAssocID="{E95B6E1A-DE1C-4C94-BB4F-85252544B9E1}" presName="ParentBackground" presStyleLbl="node1" presStyleIdx="1" presStyleCnt="8"/>
      <dgm:spPr>
        <a:xfrm>
          <a:off x="8345925" y="989470"/>
          <a:ext cx="2248577" cy="2248182"/>
        </a:xfrm>
        <a:prstGeom prst="ellipse">
          <a:avLst/>
        </a:prstGeom>
      </dgm:spPr>
    </dgm:pt>
    <dgm:pt modelId="{0285E8A5-B286-6D4F-B644-7031FE46CBBE}" type="pres">
      <dgm:prSet presAssocID="{E95B6E1A-DE1C-4C94-BB4F-85252544B9E1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73C1DBF-62DC-8941-AF21-CA589303B586}" type="pres">
      <dgm:prSet presAssocID="{4546D40C-B2DF-4B7A-BC62-45F70EE3BED0}" presName="Accent3" presStyleCnt="0"/>
      <dgm:spPr/>
    </dgm:pt>
    <dgm:pt modelId="{CE4AF8B0-E03F-0C4D-BB7B-7DF458FD1237}" type="pres">
      <dgm:prSet presAssocID="{4546D40C-B2DF-4B7A-BC62-45F70EE3BED0}" presName="Accent" presStyleLbl="node1" presStyleIdx="2" presStyleCnt="8"/>
      <dgm:spPr>
        <a:xfrm rot="2700000">
          <a:off x="5765774" y="908994"/>
          <a:ext cx="2408713" cy="2408713"/>
        </a:xfrm>
        <a:prstGeom prst="teardrop">
          <a:avLst>
            <a:gd name="adj" fmla="val 100000"/>
          </a:avLst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gm:spPr>
    </dgm:pt>
    <dgm:pt modelId="{0E6506CD-C5F0-F24F-B5E6-0260E059ACDD}" type="pres">
      <dgm:prSet presAssocID="{4546D40C-B2DF-4B7A-BC62-45F70EE3BED0}" presName="ParentBackground3" presStyleCnt="0"/>
      <dgm:spPr/>
    </dgm:pt>
    <dgm:pt modelId="{4FE7324B-C38C-504B-B457-98AC2A98D464}" type="pres">
      <dgm:prSet presAssocID="{4546D40C-B2DF-4B7A-BC62-45F70EE3BED0}" presName="ParentBackground" presStyleLbl="node1" presStyleIdx="3" presStyleCnt="8"/>
      <dgm:spPr>
        <a:xfrm>
          <a:off x="5856687" y="989470"/>
          <a:ext cx="2248577" cy="2248182"/>
        </a:xfrm>
        <a:prstGeom prst="ellipse">
          <a:avLst/>
        </a:prstGeom>
      </dgm:spPr>
    </dgm:pt>
    <dgm:pt modelId="{B653893A-5B9A-114C-B024-5EEFBAB0C04E}" type="pres">
      <dgm:prSet presAssocID="{4546D40C-B2DF-4B7A-BC62-45F70EE3BED0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668C208-851D-BA46-A2F7-18E39E3D3713}" type="pres">
      <dgm:prSet presAssocID="{A082143E-2C86-4082-9EEF-6F8A847F9E80}" presName="Accent2" presStyleCnt="0"/>
      <dgm:spPr/>
    </dgm:pt>
    <dgm:pt modelId="{3917CC52-3EDA-6640-9FEB-3BC3B747A6BE}" type="pres">
      <dgm:prSet presAssocID="{A082143E-2C86-4082-9EEF-6F8A847F9E80}" presName="Accent" presStyleLbl="node1" presStyleIdx="4" presStyleCnt="8"/>
      <dgm:spPr>
        <a:xfrm rot="2700000">
          <a:off x="3286864" y="908994"/>
          <a:ext cx="2408713" cy="2408713"/>
        </a:xfrm>
        <a:prstGeom prst="teardrop">
          <a:avLst>
            <a:gd name="adj" fmla="val 100000"/>
          </a:avLst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gm:spPr>
    </dgm:pt>
    <dgm:pt modelId="{2ED5B40A-F32B-2843-9920-B11FE38A1BD9}" type="pres">
      <dgm:prSet presAssocID="{A082143E-2C86-4082-9EEF-6F8A847F9E80}" presName="ParentBackground2" presStyleCnt="0"/>
      <dgm:spPr/>
    </dgm:pt>
    <dgm:pt modelId="{E2B3EB88-C8CE-544C-89EA-7A2D8F301037}" type="pres">
      <dgm:prSet presAssocID="{A082143E-2C86-4082-9EEF-6F8A847F9E80}" presName="ParentBackground" presStyleLbl="node1" presStyleIdx="5" presStyleCnt="8"/>
      <dgm:spPr>
        <a:xfrm>
          <a:off x="3367448" y="989470"/>
          <a:ext cx="2248577" cy="2248182"/>
        </a:xfrm>
        <a:prstGeom prst="ellipse">
          <a:avLst/>
        </a:prstGeom>
      </dgm:spPr>
    </dgm:pt>
    <dgm:pt modelId="{4B466422-E5F2-414D-9BDF-0A2E5B3CEB35}" type="pres">
      <dgm:prSet presAssocID="{A082143E-2C86-4082-9EEF-6F8A847F9E80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8517CB9-18F2-C846-90E0-D52C4D723786}" type="pres">
      <dgm:prSet presAssocID="{6D457CB7-937A-4370-BE6E-2F019815DB62}" presName="Accent1" presStyleCnt="0"/>
      <dgm:spPr/>
    </dgm:pt>
    <dgm:pt modelId="{3F153D55-A519-F145-9A36-D80BA7E6246E}" type="pres">
      <dgm:prSet presAssocID="{6D457CB7-937A-4370-BE6E-2F019815DB62}" presName="Accent" presStyleLbl="node1" presStyleIdx="6" presStyleCnt="8"/>
      <dgm:spPr>
        <a:solidFill>
          <a:schemeClr val="tx1"/>
        </a:solidFill>
        <a:ln>
          <a:solidFill>
            <a:schemeClr val="tx1"/>
          </a:solidFill>
        </a:ln>
      </dgm:spPr>
    </dgm:pt>
    <dgm:pt modelId="{D3E74163-ED85-4945-8FC8-D3B7CCE0E65B}" type="pres">
      <dgm:prSet presAssocID="{6D457CB7-937A-4370-BE6E-2F019815DB62}" presName="ParentBackground1" presStyleCnt="0"/>
      <dgm:spPr/>
    </dgm:pt>
    <dgm:pt modelId="{6063CFA6-5DBC-BF46-AE01-7DBAD95456EA}" type="pres">
      <dgm:prSet presAssocID="{6D457CB7-937A-4370-BE6E-2F019815DB62}" presName="ParentBackground" presStyleLbl="node1" presStyleIdx="7" presStyleCnt="8"/>
      <dgm:spPr/>
    </dgm:pt>
    <dgm:pt modelId="{3BFAB49A-41A4-0E47-9A34-C0E1EC47E4EB}" type="pres">
      <dgm:prSet presAssocID="{6D457CB7-937A-4370-BE6E-2F019815DB62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7376121-F2EA-409D-BFE5-3D763351BEE1}" srcId="{7D025455-2808-4F1E-B2E7-6BAC86CC6723}" destId="{A082143E-2C86-4082-9EEF-6F8A847F9E80}" srcOrd="1" destOrd="0" parTransId="{A13AA891-121F-4762-ACD1-EB707F9E770E}" sibTransId="{30A73330-2AEB-4D33-83E9-5AB4129EE2F2}"/>
    <dgm:cxn modelId="{999C9C22-2DD9-9F4F-9A4C-4D2DAEA3E8B1}" type="presOf" srcId="{6D457CB7-937A-4370-BE6E-2F019815DB62}" destId="{6063CFA6-5DBC-BF46-AE01-7DBAD95456EA}" srcOrd="0" destOrd="0" presId="urn:microsoft.com/office/officeart/2018/layout/CircleProcess"/>
    <dgm:cxn modelId="{737B4845-FCF1-0447-BCE8-A519E32ABBD6}" type="presOf" srcId="{E95B6E1A-DE1C-4C94-BB4F-85252544B9E1}" destId="{38D777B4-076A-1048-B409-DEFD95020C99}" srcOrd="0" destOrd="0" presId="urn:microsoft.com/office/officeart/2018/layout/CircleProcess"/>
    <dgm:cxn modelId="{E7550650-62BD-134A-ACE6-39044CFEF95A}" type="presOf" srcId="{4546D40C-B2DF-4B7A-BC62-45F70EE3BED0}" destId="{B653893A-5B9A-114C-B024-5EEFBAB0C04E}" srcOrd="1" destOrd="0" presId="urn:microsoft.com/office/officeart/2018/layout/CircleProcess"/>
    <dgm:cxn modelId="{18280073-01AA-4ECE-8B5F-7E832C7C69F6}" srcId="{7D025455-2808-4F1E-B2E7-6BAC86CC6723}" destId="{E95B6E1A-DE1C-4C94-BB4F-85252544B9E1}" srcOrd="3" destOrd="0" parTransId="{D61D64DF-5A10-46C7-8F18-8B5B9C6B66AF}" sibTransId="{B984EFB4-5DA8-4565-BC6C-00D5B701E52A}"/>
    <dgm:cxn modelId="{DC541980-3FE5-564D-B063-2BFD180C00B0}" type="presOf" srcId="{A082143E-2C86-4082-9EEF-6F8A847F9E80}" destId="{4B466422-E5F2-414D-9BDF-0A2E5B3CEB35}" srcOrd="1" destOrd="0" presId="urn:microsoft.com/office/officeart/2018/layout/CircleProcess"/>
    <dgm:cxn modelId="{B7D84C90-2F25-0448-986E-E1C47616B4DE}" type="presOf" srcId="{4546D40C-B2DF-4B7A-BC62-45F70EE3BED0}" destId="{4FE7324B-C38C-504B-B457-98AC2A98D464}" srcOrd="0" destOrd="0" presId="urn:microsoft.com/office/officeart/2018/layout/CircleProcess"/>
    <dgm:cxn modelId="{FB4E6AA3-0753-BD47-8D23-16635F3CE667}" type="presOf" srcId="{A082143E-2C86-4082-9EEF-6F8A847F9E80}" destId="{E2B3EB88-C8CE-544C-89EA-7A2D8F301037}" srcOrd="0" destOrd="0" presId="urn:microsoft.com/office/officeart/2018/layout/CircleProcess"/>
    <dgm:cxn modelId="{A04C60A6-109F-6C4B-92F7-2AD86924B5A8}" type="presOf" srcId="{E95B6E1A-DE1C-4C94-BB4F-85252544B9E1}" destId="{0285E8A5-B286-6D4F-B644-7031FE46CBBE}" srcOrd="1" destOrd="0" presId="urn:microsoft.com/office/officeart/2018/layout/CircleProcess"/>
    <dgm:cxn modelId="{87B7EEB9-B230-4DAE-BAE7-447F0C607378}" srcId="{7D025455-2808-4F1E-B2E7-6BAC86CC6723}" destId="{6D457CB7-937A-4370-BE6E-2F019815DB62}" srcOrd="0" destOrd="0" parTransId="{06C33EE4-19F9-49C4-AC3B-31FFBA089849}" sibTransId="{D41B4232-9CAB-4935-AA6C-8F93DBF4E94B}"/>
    <dgm:cxn modelId="{EACA95BB-AAF0-6445-8204-123CCABE05FD}" type="presOf" srcId="{7D025455-2808-4F1E-B2E7-6BAC86CC6723}" destId="{F47E18FB-8D18-4649-A303-B3EA693EDDC6}" srcOrd="0" destOrd="0" presId="urn:microsoft.com/office/officeart/2018/layout/CircleProcess"/>
    <dgm:cxn modelId="{B86A3CD0-DB1F-40B9-A399-027D9BE6BE81}" srcId="{7D025455-2808-4F1E-B2E7-6BAC86CC6723}" destId="{4546D40C-B2DF-4B7A-BC62-45F70EE3BED0}" srcOrd="2" destOrd="0" parTransId="{DCDE9B3F-D309-4B30-94D3-C44742CD6AE2}" sibTransId="{A02EEFE7-D7CF-4D9C-88A3-F30E052D7C57}"/>
    <dgm:cxn modelId="{D4B9BCD1-A5C9-104C-AD91-3EF8527CC195}" type="presOf" srcId="{6D457CB7-937A-4370-BE6E-2F019815DB62}" destId="{3BFAB49A-41A4-0E47-9A34-C0E1EC47E4EB}" srcOrd="1" destOrd="0" presId="urn:microsoft.com/office/officeart/2018/layout/CircleProcess"/>
    <dgm:cxn modelId="{69EBCA60-94BB-5B46-BFB4-79963489957F}" type="presParOf" srcId="{F47E18FB-8D18-4649-A303-B3EA693EDDC6}" destId="{26C43E2B-2D72-8F44-85C8-2CCD6A079855}" srcOrd="0" destOrd="0" presId="urn:microsoft.com/office/officeart/2018/layout/CircleProcess"/>
    <dgm:cxn modelId="{14DCDC40-A36A-0A4A-8FF8-62DB3542C1D9}" type="presParOf" srcId="{26C43E2B-2D72-8F44-85C8-2CCD6A079855}" destId="{E2506DE5-6AB1-5D44-9AC2-B6C5D40616E7}" srcOrd="0" destOrd="0" presId="urn:microsoft.com/office/officeart/2018/layout/CircleProcess"/>
    <dgm:cxn modelId="{F6D35D5F-5F99-3646-B16A-ED4DF26D0D1B}" type="presParOf" srcId="{F47E18FB-8D18-4649-A303-B3EA693EDDC6}" destId="{60D09217-117F-C84B-910A-8023029A761F}" srcOrd="1" destOrd="0" presId="urn:microsoft.com/office/officeart/2018/layout/CircleProcess"/>
    <dgm:cxn modelId="{D15F98B2-4B0C-7943-AB52-75584F39E2ED}" type="presParOf" srcId="{60D09217-117F-C84B-910A-8023029A761F}" destId="{38D777B4-076A-1048-B409-DEFD95020C99}" srcOrd="0" destOrd="0" presId="urn:microsoft.com/office/officeart/2018/layout/CircleProcess"/>
    <dgm:cxn modelId="{F21F1961-9DBA-8545-925C-CAA4CC6A4745}" type="presParOf" srcId="{F47E18FB-8D18-4649-A303-B3EA693EDDC6}" destId="{0285E8A5-B286-6D4F-B644-7031FE46CBBE}" srcOrd="2" destOrd="0" presId="urn:microsoft.com/office/officeart/2018/layout/CircleProcess"/>
    <dgm:cxn modelId="{E1BB5255-B93D-754C-B383-DE4CD9D3665E}" type="presParOf" srcId="{F47E18FB-8D18-4649-A303-B3EA693EDDC6}" destId="{973C1DBF-62DC-8941-AF21-CA589303B586}" srcOrd="3" destOrd="0" presId="urn:microsoft.com/office/officeart/2018/layout/CircleProcess"/>
    <dgm:cxn modelId="{93ACF0E3-600D-F54B-9291-4BF1A55EDC95}" type="presParOf" srcId="{973C1DBF-62DC-8941-AF21-CA589303B586}" destId="{CE4AF8B0-E03F-0C4D-BB7B-7DF458FD1237}" srcOrd="0" destOrd="0" presId="urn:microsoft.com/office/officeart/2018/layout/CircleProcess"/>
    <dgm:cxn modelId="{BEF7996B-FD75-1144-8CE1-300CF095A0E2}" type="presParOf" srcId="{F47E18FB-8D18-4649-A303-B3EA693EDDC6}" destId="{0E6506CD-C5F0-F24F-B5E6-0260E059ACDD}" srcOrd="4" destOrd="0" presId="urn:microsoft.com/office/officeart/2018/layout/CircleProcess"/>
    <dgm:cxn modelId="{29298970-8C64-1A45-BD24-03C3324E87C9}" type="presParOf" srcId="{0E6506CD-C5F0-F24F-B5E6-0260E059ACDD}" destId="{4FE7324B-C38C-504B-B457-98AC2A98D464}" srcOrd="0" destOrd="0" presId="urn:microsoft.com/office/officeart/2018/layout/CircleProcess"/>
    <dgm:cxn modelId="{7F56E2D5-2ECA-A34D-843B-0C15ABE9B168}" type="presParOf" srcId="{F47E18FB-8D18-4649-A303-B3EA693EDDC6}" destId="{B653893A-5B9A-114C-B024-5EEFBAB0C04E}" srcOrd="5" destOrd="0" presId="urn:microsoft.com/office/officeart/2018/layout/CircleProcess"/>
    <dgm:cxn modelId="{43303EF4-486D-5948-8CE5-8EBFDF396CFD}" type="presParOf" srcId="{F47E18FB-8D18-4649-A303-B3EA693EDDC6}" destId="{E668C208-851D-BA46-A2F7-18E39E3D3713}" srcOrd="6" destOrd="0" presId="urn:microsoft.com/office/officeart/2018/layout/CircleProcess"/>
    <dgm:cxn modelId="{AA9E1D7A-4E0C-CD4B-A51A-E1146C96C2A3}" type="presParOf" srcId="{E668C208-851D-BA46-A2F7-18E39E3D3713}" destId="{3917CC52-3EDA-6640-9FEB-3BC3B747A6BE}" srcOrd="0" destOrd="0" presId="urn:microsoft.com/office/officeart/2018/layout/CircleProcess"/>
    <dgm:cxn modelId="{BEF9C03A-2AB5-FE43-A965-5CEF1F3F30D4}" type="presParOf" srcId="{F47E18FB-8D18-4649-A303-B3EA693EDDC6}" destId="{2ED5B40A-F32B-2843-9920-B11FE38A1BD9}" srcOrd="7" destOrd="0" presId="urn:microsoft.com/office/officeart/2018/layout/CircleProcess"/>
    <dgm:cxn modelId="{4631BECA-8DF0-F14F-8FD5-9901745B57EC}" type="presParOf" srcId="{2ED5B40A-F32B-2843-9920-B11FE38A1BD9}" destId="{E2B3EB88-C8CE-544C-89EA-7A2D8F301037}" srcOrd="0" destOrd="0" presId="urn:microsoft.com/office/officeart/2018/layout/CircleProcess"/>
    <dgm:cxn modelId="{B36E2FB3-F5EF-264C-BC4F-C6DA6BC95D76}" type="presParOf" srcId="{F47E18FB-8D18-4649-A303-B3EA693EDDC6}" destId="{4B466422-E5F2-414D-9BDF-0A2E5B3CEB35}" srcOrd="8" destOrd="0" presId="urn:microsoft.com/office/officeart/2018/layout/CircleProcess"/>
    <dgm:cxn modelId="{E73C575F-FDFE-F644-8221-5CFEF702D7DE}" type="presParOf" srcId="{F47E18FB-8D18-4649-A303-B3EA693EDDC6}" destId="{38517CB9-18F2-C846-90E0-D52C4D723786}" srcOrd="9" destOrd="0" presId="urn:microsoft.com/office/officeart/2018/layout/CircleProcess"/>
    <dgm:cxn modelId="{6A50C2D6-4BA1-F942-9F54-02BD3D6E2990}" type="presParOf" srcId="{38517CB9-18F2-C846-90E0-D52C4D723786}" destId="{3F153D55-A519-F145-9A36-D80BA7E6246E}" srcOrd="0" destOrd="0" presId="urn:microsoft.com/office/officeart/2018/layout/CircleProcess"/>
    <dgm:cxn modelId="{9725BD81-5039-134E-B1AA-CD737C497D7D}" type="presParOf" srcId="{F47E18FB-8D18-4649-A303-B3EA693EDDC6}" destId="{D3E74163-ED85-4945-8FC8-D3B7CCE0E65B}" srcOrd="10" destOrd="0" presId="urn:microsoft.com/office/officeart/2018/layout/CircleProcess"/>
    <dgm:cxn modelId="{DD55EC02-DA9C-A646-BA20-1647A7A97C8C}" type="presParOf" srcId="{D3E74163-ED85-4945-8FC8-D3B7CCE0E65B}" destId="{6063CFA6-5DBC-BF46-AE01-7DBAD95456EA}" srcOrd="0" destOrd="0" presId="urn:microsoft.com/office/officeart/2018/layout/CircleProcess"/>
    <dgm:cxn modelId="{F295572C-6719-8243-9509-F6FE5F1D5FA2}" type="presParOf" srcId="{F47E18FB-8D18-4649-A303-B3EA693EDDC6}" destId="{3BFAB49A-41A4-0E47-9A34-C0E1EC47E4EB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24AC6D-C53E-4DC5-A117-02A80CEB4C41}" type="doc">
      <dgm:prSet loTypeId="urn:microsoft.com/office/officeart/2018/2/layout/IconLabel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1B7F0-36AA-466F-8ED6-A58D5318E4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Alassane Ndour – Co-fondateur | ndoural2030@gmail.com</a:t>
          </a:r>
        </a:p>
      </dgm:t>
    </dgm:pt>
    <dgm:pt modelId="{6BCEDFF7-13F1-4C80-AEDD-1E3BE2D535C7}" type="parTrans" cxnId="{931A8EB6-E6EF-4350-ADDD-8063FF97F087}">
      <dgm:prSet/>
      <dgm:spPr/>
      <dgm:t>
        <a:bodyPr/>
        <a:lstStyle/>
        <a:p>
          <a:endParaRPr lang="en-US"/>
        </a:p>
      </dgm:t>
    </dgm:pt>
    <dgm:pt modelId="{EBCA2B64-18C6-46AC-8C58-DD4E7DB95CD1}" type="sibTrans" cxnId="{931A8EB6-E6EF-4350-ADDD-8063FF97F087}">
      <dgm:prSet/>
      <dgm:spPr/>
      <dgm:t>
        <a:bodyPr/>
        <a:lstStyle/>
        <a:p>
          <a:endParaRPr lang="en-US"/>
        </a:p>
      </dgm:t>
    </dgm:pt>
    <dgm:pt modelId="{C7FFD472-AB2B-44E6-BFBE-BCD48769AA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Eric Oben – Co-fondateur | eobenn@gmail.com</a:t>
          </a:r>
        </a:p>
      </dgm:t>
    </dgm:pt>
    <dgm:pt modelId="{C30CB1B5-07B6-429C-9A29-8689C03EFC55}" type="parTrans" cxnId="{512FA46C-6F81-40F0-AEF0-1D60F22998CC}">
      <dgm:prSet/>
      <dgm:spPr/>
      <dgm:t>
        <a:bodyPr/>
        <a:lstStyle/>
        <a:p>
          <a:endParaRPr lang="en-US"/>
        </a:p>
      </dgm:t>
    </dgm:pt>
    <dgm:pt modelId="{7C53F63B-5B44-41F6-A552-D7DF67F8CF0E}" type="sibTrans" cxnId="{512FA46C-6F81-40F0-AEF0-1D60F22998CC}">
      <dgm:prSet/>
      <dgm:spPr/>
      <dgm:t>
        <a:bodyPr/>
        <a:lstStyle/>
        <a:p>
          <a:endParaRPr lang="en-US"/>
        </a:p>
      </dgm:t>
    </dgm:pt>
    <dgm:pt modelId="{7C272B86-8139-4A39-A925-494F6666C4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Partenaires (EPC/O&amp;M) partagés sous NDA en diligence.</a:t>
          </a:r>
        </a:p>
      </dgm:t>
    </dgm:pt>
    <dgm:pt modelId="{958F6CE6-6068-4E79-88B2-1EAF61B9E44B}" type="parTrans" cxnId="{181F3FED-27B0-4B3A-95E2-301794C60A60}">
      <dgm:prSet/>
      <dgm:spPr/>
      <dgm:t>
        <a:bodyPr/>
        <a:lstStyle/>
        <a:p>
          <a:endParaRPr lang="en-US"/>
        </a:p>
      </dgm:t>
    </dgm:pt>
    <dgm:pt modelId="{8E975CDA-1362-45DF-A532-4DDC9EB75F13}" type="sibTrans" cxnId="{181F3FED-27B0-4B3A-95E2-301794C60A60}">
      <dgm:prSet/>
      <dgm:spPr/>
      <dgm:t>
        <a:bodyPr/>
        <a:lstStyle/>
        <a:p>
          <a:endParaRPr lang="en-US"/>
        </a:p>
      </dgm:t>
    </dgm:pt>
    <dgm:pt modelId="{2891E5C2-4C9D-4800-AEE8-D00F68464EB3}" type="pres">
      <dgm:prSet presAssocID="{7424AC6D-C53E-4DC5-A117-02A80CEB4C41}" presName="root" presStyleCnt="0">
        <dgm:presLayoutVars>
          <dgm:dir/>
          <dgm:resizeHandles val="exact"/>
        </dgm:presLayoutVars>
      </dgm:prSet>
      <dgm:spPr/>
    </dgm:pt>
    <dgm:pt modelId="{28A38EF2-12B8-4E5E-A2DF-2D1B34F8C4DB}" type="pres">
      <dgm:prSet presAssocID="{A7C1B7F0-36AA-466F-8ED6-A58D5318E45A}" presName="compNode" presStyleCnt="0"/>
      <dgm:spPr/>
    </dgm:pt>
    <dgm:pt modelId="{4879ECAB-B458-4FC4-B957-B53545C1B0DB}" type="pres">
      <dgm:prSet presAssocID="{A7C1B7F0-36AA-466F-8ED6-A58D5318E4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F06176C-D863-465C-A501-DC16D4308E04}" type="pres">
      <dgm:prSet presAssocID="{A7C1B7F0-36AA-466F-8ED6-A58D5318E45A}" presName="spaceRect" presStyleCnt="0"/>
      <dgm:spPr/>
    </dgm:pt>
    <dgm:pt modelId="{6CBE9445-B5B4-4220-8D03-6F188D6FEF8A}" type="pres">
      <dgm:prSet presAssocID="{A7C1B7F0-36AA-466F-8ED6-A58D5318E45A}" presName="textRect" presStyleLbl="revTx" presStyleIdx="0" presStyleCnt="3">
        <dgm:presLayoutVars>
          <dgm:chMax val="1"/>
          <dgm:chPref val="1"/>
        </dgm:presLayoutVars>
      </dgm:prSet>
      <dgm:spPr/>
    </dgm:pt>
    <dgm:pt modelId="{CAF75DCB-9D40-4C2E-80A6-D2A36011EE20}" type="pres">
      <dgm:prSet presAssocID="{EBCA2B64-18C6-46AC-8C58-DD4E7DB95CD1}" presName="sibTrans" presStyleCnt="0"/>
      <dgm:spPr/>
    </dgm:pt>
    <dgm:pt modelId="{3A731E34-CD85-4174-8E1A-EF3497860E5E}" type="pres">
      <dgm:prSet presAssocID="{C7FFD472-AB2B-44E6-BFBE-BCD48769AA7B}" presName="compNode" presStyleCnt="0"/>
      <dgm:spPr/>
    </dgm:pt>
    <dgm:pt modelId="{4AEC0B2C-012B-4C69-A9A5-A1A653581133}" type="pres">
      <dgm:prSet presAssocID="{C7FFD472-AB2B-44E6-BFBE-BCD48769AA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B539269E-BFAE-4346-9C9B-01233961B853}" type="pres">
      <dgm:prSet presAssocID="{C7FFD472-AB2B-44E6-BFBE-BCD48769AA7B}" presName="spaceRect" presStyleCnt="0"/>
      <dgm:spPr/>
    </dgm:pt>
    <dgm:pt modelId="{BD07EB77-E3F1-495A-B81F-BBE6C645E2D0}" type="pres">
      <dgm:prSet presAssocID="{C7FFD472-AB2B-44E6-BFBE-BCD48769AA7B}" presName="textRect" presStyleLbl="revTx" presStyleIdx="1" presStyleCnt="3">
        <dgm:presLayoutVars>
          <dgm:chMax val="1"/>
          <dgm:chPref val="1"/>
        </dgm:presLayoutVars>
      </dgm:prSet>
      <dgm:spPr/>
    </dgm:pt>
    <dgm:pt modelId="{749CAF2B-689E-45CF-B6DF-C667207F1BFC}" type="pres">
      <dgm:prSet presAssocID="{7C53F63B-5B44-41F6-A552-D7DF67F8CF0E}" presName="sibTrans" presStyleCnt="0"/>
      <dgm:spPr/>
    </dgm:pt>
    <dgm:pt modelId="{2D4749BF-5503-4851-B1AA-274F842CE01E}" type="pres">
      <dgm:prSet presAssocID="{7C272B86-8139-4A39-A925-494F6666C48F}" presName="compNode" presStyleCnt="0"/>
      <dgm:spPr/>
    </dgm:pt>
    <dgm:pt modelId="{09F0EAF3-2685-4A83-84B0-D5CD72F1F2E6}" type="pres">
      <dgm:prSet presAssocID="{7C272B86-8139-4A39-A925-494F6666C4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CF58B0EE-9F9C-4330-932B-46209E10D706}" type="pres">
      <dgm:prSet presAssocID="{7C272B86-8139-4A39-A925-494F6666C48F}" presName="spaceRect" presStyleCnt="0"/>
      <dgm:spPr/>
    </dgm:pt>
    <dgm:pt modelId="{012BDB33-0730-4E0A-8B28-272832B42731}" type="pres">
      <dgm:prSet presAssocID="{7C272B86-8139-4A39-A925-494F6666C4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3DA0F4D-2AC9-4E6A-99D0-73C7CC99F3AD}" type="presOf" srcId="{7C272B86-8139-4A39-A925-494F6666C48F}" destId="{012BDB33-0730-4E0A-8B28-272832B42731}" srcOrd="0" destOrd="0" presId="urn:microsoft.com/office/officeart/2018/2/layout/IconLabelList"/>
    <dgm:cxn modelId="{512FA46C-6F81-40F0-AEF0-1D60F22998CC}" srcId="{7424AC6D-C53E-4DC5-A117-02A80CEB4C41}" destId="{C7FFD472-AB2B-44E6-BFBE-BCD48769AA7B}" srcOrd="1" destOrd="0" parTransId="{C30CB1B5-07B6-429C-9A29-8689C03EFC55}" sibTransId="{7C53F63B-5B44-41F6-A552-D7DF67F8CF0E}"/>
    <dgm:cxn modelId="{BC1BA19E-8D48-457D-91EA-0C42F079495B}" type="presOf" srcId="{7424AC6D-C53E-4DC5-A117-02A80CEB4C41}" destId="{2891E5C2-4C9D-4800-AEE8-D00F68464EB3}" srcOrd="0" destOrd="0" presId="urn:microsoft.com/office/officeart/2018/2/layout/IconLabelList"/>
    <dgm:cxn modelId="{C0FFA8B4-408E-4DE0-8E4F-4C02A1C51D33}" type="presOf" srcId="{C7FFD472-AB2B-44E6-BFBE-BCD48769AA7B}" destId="{BD07EB77-E3F1-495A-B81F-BBE6C645E2D0}" srcOrd="0" destOrd="0" presId="urn:microsoft.com/office/officeart/2018/2/layout/IconLabelList"/>
    <dgm:cxn modelId="{931A8EB6-E6EF-4350-ADDD-8063FF97F087}" srcId="{7424AC6D-C53E-4DC5-A117-02A80CEB4C41}" destId="{A7C1B7F0-36AA-466F-8ED6-A58D5318E45A}" srcOrd="0" destOrd="0" parTransId="{6BCEDFF7-13F1-4C80-AEDD-1E3BE2D535C7}" sibTransId="{EBCA2B64-18C6-46AC-8C58-DD4E7DB95CD1}"/>
    <dgm:cxn modelId="{690B4BEC-7C76-47C4-835F-0E4A8AE4DFEB}" type="presOf" srcId="{A7C1B7F0-36AA-466F-8ED6-A58D5318E45A}" destId="{6CBE9445-B5B4-4220-8D03-6F188D6FEF8A}" srcOrd="0" destOrd="0" presId="urn:microsoft.com/office/officeart/2018/2/layout/IconLabelList"/>
    <dgm:cxn modelId="{181F3FED-27B0-4B3A-95E2-301794C60A60}" srcId="{7424AC6D-C53E-4DC5-A117-02A80CEB4C41}" destId="{7C272B86-8139-4A39-A925-494F6666C48F}" srcOrd="2" destOrd="0" parTransId="{958F6CE6-6068-4E79-88B2-1EAF61B9E44B}" sibTransId="{8E975CDA-1362-45DF-A532-4DDC9EB75F13}"/>
    <dgm:cxn modelId="{90AB4AA3-5CD9-4EA3-8141-EB425A56A384}" type="presParOf" srcId="{2891E5C2-4C9D-4800-AEE8-D00F68464EB3}" destId="{28A38EF2-12B8-4E5E-A2DF-2D1B34F8C4DB}" srcOrd="0" destOrd="0" presId="urn:microsoft.com/office/officeart/2018/2/layout/IconLabelList"/>
    <dgm:cxn modelId="{7CD53750-8A13-4313-9FD0-C9F0C23D1863}" type="presParOf" srcId="{28A38EF2-12B8-4E5E-A2DF-2D1B34F8C4DB}" destId="{4879ECAB-B458-4FC4-B957-B53545C1B0DB}" srcOrd="0" destOrd="0" presId="urn:microsoft.com/office/officeart/2018/2/layout/IconLabelList"/>
    <dgm:cxn modelId="{88375280-4321-4DA1-9E7A-CC6A2BE851AD}" type="presParOf" srcId="{28A38EF2-12B8-4E5E-A2DF-2D1B34F8C4DB}" destId="{8F06176C-D863-465C-A501-DC16D4308E04}" srcOrd="1" destOrd="0" presId="urn:microsoft.com/office/officeart/2018/2/layout/IconLabelList"/>
    <dgm:cxn modelId="{26908FBA-FEEB-44DC-9D07-F1987D61D544}" type="presParOf" srcId="{28A38EF2-12B8-4E5E-A2DF-2D1B34F8C4DB}" destId="{6CBE9445-B5B4-4220-8D03-6F188D6FEF8A}" srcOrd="2" destOrd="0" presId="urn:microsoft.com/office/officeart/2018/2/layout/IconLabelList"/>
    <dgm:cxn modelId="{039E2E93-3CD0-4FA9-A6F4-08F287E5645E}" type="presParOf" srcId="{2891E5C2-4C9D-4800-AEE8-D00F68464EB3}" destId="{CAF75DCB-9D40-4C2E-80A6-D2A36011EE20}" srcOrd="1" destOrd="0" presId="urn:microsoft.com/office/officeart/2018/2/layout/IconLabelList"/>
    <dgm:cxn modelId="{6AED151B-0FE0-4CB2-B4CF-3376E3B6D2AF}" type="presParOf" srcId="{2891E5C2-4C9D-4800-AEE8-D00F68464EB3}" destId="{3A731E34-CD85-4174-8E1A-EF3497860E5E}" srcOrd="2" destOrd="0" presId="urn:microsoft.com/office/officeart/2018/2/layout/IconLabelList"/>
    <dgm:cxn modelId="{10370F16-333D-4B80-81B8-8EDB388ABE14}" type="presParOf" srcId="{3A731E34-CD85-4174-8E1A-EF3497860E5E}" destId="{4AEC0B2C-012B-4C69-A9A5-A1A653581133}" srcOrd="0" destOrd="0" presId="urn:microsoft.com/office/officeart/2018/2/layout/IconLabelList"/>
    <dgm:cxn modelId="{FBB42091-399D-4462-970A-88427EE97538}" type="presParOf" srcId="{3A731E34-CD85-4174-8E1A-EF3497860E5E}" destId="{B539269E-BFAE-4346-9C9B-01233961B853}" srcOrd="1" destOrd="0" presId="urn:microsoft.com/office/officeart/2018/2/layout/IconLabelList"/>
    <dgm:cxn modelId="{9E3F35AD-FB72-4529-80D5-E682AA422C46}" type="presParOf" srcId="{3A731E34-CD85-4174-8E1A-EF3497860E5E}" destId="{BD07EB77-E3F1-495A-B81F-BBE6C645E2D0}" srcOrd="2" destOrd="0" presId="urn:microsoft.com/office/officeart/2018/2/layout/IconLabelList"/>
    <dgm:cxn modelId="{6F8ABCAD-8737-4528-BE69-7F6B36FF19E3}" type="presParOf" srcId="{2891E5C2-4C9D-4800-AEE8-D00F68464EB3}" destId="{749CAF2B-689E-45CF-B6DF-C667207F1BFC}" srcOrd="3" destOrd="0" presId="urn:microsoft.com/office/officeart/2018/2/layout/IconLabelList"/>
    <dgm:cxn modelId="{5D5C11A4-16F7-4D46-B8AB-40C04AEE7553}" type="presParOf" srcId="{2891E5C2-4C9D-4800-AEE8-D00F68464EB3}" destId="{2D4749BF-5503-4851-B1AA-274F842CE01E}" srcOrd="4" destOrd="0" presId="urn:microsoft.com/office/officeart/2018/2/layout/IconLabelList"/>
    <dgm:cxn modelId="{782AAADB-0BD6-4D0B-AE4E-1B08FEDAE6D1}" type="presParOf" srcId="{2D4749BF-5503-4851-B1AA-274F842CE01E}" destId="{09F0EAF3-2685-4A83-84B0-D5CD72F1F2E6}" srcOrd="0" destOrd="0" presId="urn:microsoft.com/office/officeart/2018/2/layout/IconLabelList"/>
    <dgm:cxn modelId="{A696ACA1-FFE1-4186-AE70-0388C6BBA842}" type="presParOf" srcId="{2D4749BF-5503-4851-B1AA-274F842CE01E}" destId="{CF58B0EE-9F9C-4330-932B-46209E10D706}" srcOrd="1" destOrd="0" presId="urn:microsoft.com/office/officeart/2018/2/layout/IconLabelList"/>
    <dgm:cxn modelId="{E37CA876-E540-4AA5-A3F8-95FD621714E8}" type="presParOf" srcId="{2D4749BF-5503-4851-B1AA-274F842CE01E}" destId="{012BDB33-0730-4E0A-8B28-272832B427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8A939B-29C9-490D-9B58-9B46E88F89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7DF96-A781-4DA0-81AE-E0F394816B38}">
      <dgm:prSet/>
      <dgm:spPr>
        <a:solidFill>
          <a:srgbClr val="090D26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Revenus détaillés (par activité)</a:t>
          </a:r>
        </a:p>
      </dgm:t>
    </dgm:pt>
    <dgm:pt modelId="{3AA7E4FD-2132-49CF-8C3E-AA746AB686C3}" type="parTrans" cxnId="{F0E070AC-2F87-4F2B-8ECB-95AD4723E73A}">
      <dgm:prSet/>
      <dgm:spPr/>
      <dgm:t>
        <a:bodyPr/>
        <a:lstStyle/>
        <a:p>
          <a:endParaRPr lang="en-US"/>
        </a:p>
      </dgm:t>
    </dgm:pt>
    <dgm:pt modelId="{98826446-14BD-4A69-B78A-5D1AA859F6C7}" type="sibTrans" cxnId="{F0E070AC-2F87-4F2B-8ECB-95AD4723E73A}">
      <dgm:prSet/>
      <dgm:spPr/>
      <dgm:t>
        <a:bodyPr/>
        <a:lstStyle/>
        <a:p>
          <a:endParaRPr lang="en-US"/>
        </a:p>
      </dgm:t>
    </dgm:pt>
    <dgm:pt modelId="{C94ACB10-9EE0-4BA8-8EF3-AB2184265F44}">
      <dgm:prSet custT="1"/>
      <dgm:spPr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EBITDA / CFADS (intégré)</a:t>
          </a:r>
        </a:p>
      </dgm:t>
    </dgm:pt>
    <dgm:pt modelId="{9BBC5F09-20E0-4314-9244-2A0A48E1FC12}" type="parTrans" cxnId="{6A3B0DDE-B30D-4DEC-979D-08E63820A3AF}">
      <dgm:prSet/>
      <dgm:spPr/>
      <dgm:t>
        <a:bodyPr/>
        <a:lstStyle/>
        <a:p>
          <a:endParaRPr lang="en-US"/>
        </a:p>
      </dgm:t>
    </dgm:pt>
    <dgm:pt modelId="{0F9111DC-FE00-4D64-A2D0-B77E1827EC87}" type="sibTrans" cxnId="{6A3B0DDE-B30D-4DEC-979D-08E63820A3AF}">
      <dgm:prSet/>
      <dgm:spPr/>
      <dgm:t>
        <a:bodyPr/>
        <a:lstStyle/>
        <a:p>
          <a:endParaRPr lang="en-US"/>
        </a:p>
      </dgm:t>
    </dgm:pt>
    <dgm:pt modelId="{B10F5C72-FDFA-463D-B600-36D8B6EEAD2D}">
      <dgm:prSet custT="1"/>
      <dgm:spPr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Amortissement dette &amp; DSCR</a:t>
          </a:r>
        </a:p>
      </dgm:t>
    </dgm:pt>
    <dgm:pt modelId="{034D0A2B-D87E-46B5-ACDB-DAFC87FE941A}" type="parTrans" cxnId="{7257223C-21BE-4962-B848-1694418FE904}">
      <dgm:prSet/>
      <dgm:spPr/>
      <dgm:t>
        <a:bodyPr/>
        <a:lstStyle/>
        <a:p>
          <a:endParaRPr lang="en-US"/>
        </a:p>
      </dgm:t>
    </dgm:pt>
    <dgm:pt modelId="{5E871C1B-17AB-4EB9-90FC-E98D979C8FE3}" type="sibTrans" cxnId="{7257223C-21BE-4962-B848-1694418FE904}">
      <dgm:prSet/>
      <dgm:spPr/>
      <dgm:t>
        <a:bodyPr/>
        <a:lstStyle/>
        <a:p>
          <a:endParaRPr lang="en-US"/>
        </a:p>
      </dgm:t>
    </dgm:pt>
    <dgm:pt modelId="{CD832FBF-65DE-487F-83CA-DB93EEF6E6B4}">
      <dgm:prSet custT="1"/>
      <dgm:spPr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Trajectoire de levier</a:t>
          </a:r>
        </a:p>
      </dgm:t>
    </dgm:pt>
    <dgm:pt modelId="{A60717B8-5C98-47AB-B854-AD22AF864D57}" type="parTrans" cxnId="{B0DC325E-972C-4FFE-BA79-C75C1B83E85D}">
      <dgm:prSet/>
      <dgm:spPr/>
      <dgm:t>
        <a:bodyPr/>
        <a:lstStyle/>
        <a:p>
          <a:endParaRPr lang="en-US"/>
        </a:p>
      </dgm:t>
    </dgm:pt>
    <dgm:pt modelId="{4B84D6B4-A232-4E90-BA99-F4AC5CFEEB66}" type="sibTrans" cxnId="{B0DC325E-972C-4FFE-BA79-C75C1B83E85D}">
      <dgm:prSet/>
      <dgm:spPr/>
      <dgm:t>
        <a:bodyPr/>
        <a:lstStyle/>
        <a:p>
          <a:endParaRPr lang="en-US"/>
        </a:p>
      </dgm:t>
    </dgm:pt>
    <dgm:pt modelId="{BB17D88C-C696-984E-96B3-F176B6A008B7}" type="pres">
      <dgm:prSet presAssocID="{978A939B-29C9-490D-9B58-9B46E88F8969}" presName="linear" presStyleCnt="0">
        <dgm:presLayoutVars>
          <dgm:animLvl val="lvl"/>
          <dgm:resizeHandles val="exact"/>
        </dgm:presLayoutVars>
      </dgm:prSet>
      <dgm:spPr/>
    </dgm:pt>
    <dgm:pt modelId="{FD150E52-0CA1-CA4A-B8F6-A47EDC9B89BE}" type="pres">
      <dgm:prSet presAssocID="{6F47DF96-A781-4DA0-81AE-E0F394816B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CE7FF5-17E7-C543-8E36-5EE8FA415847}" type="pres">
      <dgm:prSet presAssocID="{98826446-14BD-4A69-B78A-5D1AA859F6C7}" presName="spacer" presStyleCnt="0"/>
      <dgm:spPr/>
    </dgm:pt>
    <dgm:pt modelId="{29B40365-9002-0C4B-8E56-027CA8F7CA73}" type="pres">
      <dgm:prSet presAssocID="{C94ACB10-9EE0-4BA8-8EF3-AB2184265F44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1151595"/>
          <a:ext cx="10972800" cy="981045"/>
        </a:xfrm>
        <a:prstGeom prst="roundRect">
          <a:avLst/>
        </a:prstGeom>
      </dgm:spPr>
    </dgm:pt>
    <dgm:pt modelId="{2451E217-AA90-504F-8F19-19804B0495C4}" type="pres">
      <dgm:prSet presAssocID="{0F9111DC-FE00-4D64-A2D0-B77E1827EC87}" presName="spacer" presStyleCnt="0"/>
      <dgm:spPr/>
    </dgm:pt>
    <dgm:pt modelId="{F025ECA3-D4CD-7442-A72B-ED43ED567191}" type="pres">
      <dgm:prSet presAssocID="{B10F5C72-FDFA-463D-B600-36D8B6EEAD2D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2256480"/>
          <a:ext cx="10972800" cy="981045"/>
        </a:xfrm>
        <a:prstGeom prst="roundRect">
          <a:avLst/>
        </a:prstGeom>
      </dgm:spPr>
    </dgm:pt>
    <dgm:pt modelId="{AC9F11F8-60C6-7B4E-BF91-93E50E0ABD7D}" type="pres">
      <dgm:prSet presAssocID="{5E871C1B-17AB-4EB9-90FC-E98D979C8FE3}" presName="spacer" presStyleCnt="0"/>
      <dgm:spPr/>
    </dgm:pt>
    <dgm:pt modelId="{26A85706-9A7D-4D43-8989-58BE671DE764}" type="pres">
      <dgm:prSet presAssocID="{CD832FBF-65DE-487F-83CA-DB93EEF6E6B4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0" y="3361365"/>
          <a:ext cx="10972800" cy="981045"/>
        </a:xfrm>
        <a:prstGeom prst="roundRect">
          <a:avLst/>
        </a:prstGeom>
      </dgm:spPr>
    </dgm:pt>
  </dgm:ptLst>
  <dgm:cxnLst>
    <dgm:cxn modelId="{7257223C-21BE-4962-B848-1694418FE904}" srcId="{978A939B-29C9-490D-9B58-9B46E88F8969}" destId="{B10F5C72-FDFA-463D-B600-36D8B6EEAD2D}" srcOrd="2" destOrd="0" parTransId="{034D0A2B-D87E-46B5-ACDB-DAFC87FE941A}" sibTransId="{5E871C1B-17AB-4EB9-90FC-E98D979C8FE3}"/>
    <dgm:cxn modelId="{B0DC325E-972C-4FFE-BA79-C75C1B83E85D}" srcId="{978A939B-29C9-490D-9B58-9B46E88F8969}" destId="{CD832FBF-65DE-487F-83CA-DB93EEF6E6B4}" srcOrd="3" destOrd="0" parTransId="{A60717B8-5C98-47AB-B854-AD22AF864D57}" sibTransId="{4B84D6B4-A232-4E90-BA99-F4AC5CFEEB66}"/>
    <dgm:cxn modelId="{27E95286-2486-4E40-830C-28575FC48F3E}" type="presOf" srcId="{C94ACB10-9EE0-4BA8-8EF3-AB2184265F44}" destId="{29B40365-9002-0C4B-8E56-027CA8F7CA73}" srcOrd="0" destOrd="0" presId="urn:microsoft.com/office/officeart/2005/8/layout/vList2"/>
    <dgm:cxn modelId="{F602528A-5C61-684B-997F-D845C438B6F9}" type="presOf" srcId="{978A939B-29C9-490D-9B58-9B46E88F8969}" destId="{BB17D88C-C696-984E-96B3-F176B6A008B7}" srcOrd="0" destOrd="0" presId="urn:microsoft.com/office/officeart/2005/8/layout/vList2"/>
    <dgm:cxn modelId="{F0E070AC-2F87-4F2B-8ECB-95AD4723E73A}" srcId="{978A939B-29C9-490D-9B58-9B46E88F8969}" destId="{6F47DF96-A781-4DA0-81AE-E0F394816B38}" srcOrd="0" destOrd="0" parTransId="{3AA7E4FD-2132-49CF-8C3E-AA746AB686C3}" sibTransId="{98826446-14BD-4A69-B78A-5D1AA859F6C7}"/>
    <dgm:cxn modelId="{2BFD85B3-EFD8-CC4D-91B9-FC4E1B62499E}" type="presOf" srcId="{CD832FBF-65DE-487F-83CA-DB93EEF6E6B4}" destId="{26A85706-9A7D-4D43-8989-58BE671DE764}" srcOrd="0" destOrd="0" presId="urn:microsoft.com/office/officeart/2005/8/layout/vList2"/>
    <dgm:cxn modelId="{96A3BABF-A0D5-854F-855D-6E67A9C04590}" type="presOf" srcId="{6F47DF96-A781-4DA0-81AE-E0F394816B38}" destId="{FD150E52-0CA1-CA4A-B8F6-A47EDC9B89BE}" srcOrd="0" destOrd="0" presId="urn:microsoft.com/office/officeart/2005/8/layout/vList2"/>
    <dgm:cxn modelId="{6A3B0DDE-B30D-4DEC-979D-08E63820A3AF}" srcId="{978A939B-29C9-490D-9B58-9B46E88F8969}" destId="{C94ACB10-9EE0-4BA8-8EF3-AB2184265F44}" srcOrd="1" destOrd="0" parTransId="{9BBC5F09-20E0-4314-9244-2A0A48E1FC12}" sibTransId="{0F9111DC-FE00-4D64-A2D0-B77E1827EC87}"/>
    <dgm:cxn modelId="{00A620F1-8BB3-1249-A8E1-D83F09ABC0E4}" type="presOf" srcId="{B10F5C72-FDFA-463D-B600-36D8B6EEAD2D}" destId="{F025ECA3-D4CD-7442-A72B-ED43ED567191}" srcOrd="0" destOrd="0" presId="urn:microsoft.com/office/officeart/2005/8/layout/vList2"/>
    <dgm:cxn modelId="{F4EA42AD-413A-DC4D-82A5-8D5F0D663E2F}" type="presParOf" srcId="{BB17D88C-C696-984E-96B3-F176B6A008B7}" destId="{FD150E52-0CA1-CA4A-B8F6-A47EDC9B89BE}" srcOrd="0" destOrd="0" presId="urn:microsoft.com/office/officeart/2005/8/layout/vList2"/>
    <dgm:cxn modelId="{33F7EBB5-9946-8D4C-A6D2-4C7C92A5FD2F}" type="presParOf" srcId="{BB17D88C-C696-984E-96B3-F176B6A008B7}" destId="{08CE7FF5-17E7-C543-8E36-5EE8FA415847}" srcOrd="1" destOrd="0" presId="urn:microsoft.com/office/officeart/2005/8/layout/vList2"/>
    <dgm:cxn modelId="{908A57E9-1C5A-2A43-A0F6-122978135688}" type="presParOf" srcId="{BB17D88C-C696-984E-96B3-F176B6A008B7}" destId="{29B40365-9002-0C4B-8E56-027CA8F7CA73}" srcOrd="2" destOrd="0" presId="urn:microsoft.com/office/officeart/2005/8/layout/vList2"/>
    <dgm:cxn modelId="{837076D7-E5CD-974C-AA1B-E2E6E960542A}" type="presParOf" srcId="{BB17D88C-C696-984E-96B3-F176B6A008B7}" destId="{2451E217-AA90-504F-8F19-19804B0495C4}" srcOrd="3" destOrd="0" presId="urn:microsoft.com/office/officeart/2005/8/layout/vList2"/>
    <dgm:cxn modelId="{A380D6A1-65E0-AA41-B50A-9FF7C012A813}" type="presParOf" srcId="{BB17D88C-C696-984E-96B3-F176B6A008B7}" destId="{F025ECA3-D4CD-7442-A72B-ED43ED567191}" srcOrd="4" destOrd="0" presId="urn:microsoft.com/office/officeart/2005/8/layout/vList2"/>
    <dgm:cxn modelId="{CBA94B4C-9592-C947-BBE9-CCB11CA610C2}" type="presParOf" srcId="{BB17D88C-C696-984E-96B3-F176B6A008B7}" destId="{AC9F11F8-60C6-7B4E-BF91-93E50E0ABD7D}" srcOrd="5" destOrd="0" presId="urn:microsoft.com/office/officeart/2005/8/layout/vList2"/>
    <dgm:cxn modelId="{AC710085-58EE-074B-AFB9-A7FCACF6EC5C}" type="presParOf" srcId="{BB17D88C-C696-984E-96B3-F176B6A008B7}" destId="{26A85706-9A7D-4D43-8989-58BE671DE7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5C53D-1EB2-484F-9040-C04DFEC1E2CB}">
      <dsp:nvSpPr>
        <dsp:cNvPr id="0" name=""/>
        <dsp:cNvSpPr/>
      </dsp:nvSpPr>
      <dsp:spPr>
        <a:xfrm>
          <a:off x="0" y="591384"/>
          <a:ext cx="5133195" cy="1091786"/>
        </a:xfrm>
        <a:prstGeom prst="roundRect">
          <a:avLst>
            <a:gd name="adj" fmla="val 10000"/>
          </a:avLst>
        </a:prstGeom>
        <a:solidFill>
          <a:srgbClr val="090D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A253F-57A5-4779-B860-1E1524F77E81}">
      <dsp:nvSpPr>
        <dsp:cNvPr id="0" name=""/>
        <dsp:cNvSpPr/>
      </dsp:nvSpPr>
      <dsp:spPr>
        <a:xfrm>
          <a:off x="330265" y="837036"/>
          <a:ext cx="600482" cy="600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5A717-EF18-4324-87D3-18C7058355C4}">
      <dsp:nvSpPr>
        <dsp:cNvPr id="0" name=""/>
        <dsp:cNvSpPr/>
      </dsp:nvSpPr>
      <dsp:spPr>
        <a:xfrm>
          <a:off x="1261013" y="591384"/>
          <a:ext cx="3872181" cy="109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47" tIns="115547" rIns="115547" bIns="115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Plateforme intégrée Énergie + Infrastructures numériques</a:t>
          </a:r>
        </a:p>
      </dsp:txBody>
      <dsp:txXfrm>
        <a:off x="1261013" y="591384"/>
        <a:ext cx="3872181" cy="1091786"/>
      </dsp:txXfrm>
    </dsp:sp>
    <dsp:sp modelId="{44D389CE-29E4-4E66-86D8-D59CBD311AF7}">
      <dsp:nvSpPr>
        <dsp:cNvPr id="0" name=""/>
        <dsp:cNvSpPr/>
      </dsp:nvSpPr>
      <dsp:spPr>
        <a:xfrm>
          <a:off x="0" y="1956117"/>
          <a:ext cx="5133195" cy="1091786"/>
        </a:xfrm>
        <a:prstGeom prst="roundRect">
          <a:avLst>
            <a:gd name="adj" fmla="val 10000"/>
          </a:avLst>
        </a:prstGeom>
        <a:solidFill>
          <a:srgbClr val="090D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FDD5A-DBF3-42ED-A284-4F8B675F502A}">
      <dsp:nvSpPr>
        <dsp:cNvPr id="0" name=""/>
        <dsp:cNvSpPr/>
      </dsp:nvSpPr>
      <dsp:spPr>
        <a:xfrm>
          <a:off x="330265" y="2201769"/>
          <a:ext cx="600482" cy="600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D503F-661C-4361-AE06-79E784CE8690}">
      <dsp:nvSpPr>
        <dsp:cNvPr id="0" name=""/>
        <dsp:cNvSpPr/>
      </dsp:nvSpPr>
      <dsp:spPr>
        <a:xfrm>
          <a:off x="1261013" y="1956117"/>
          <a:ext cx="3872181" cy="109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47" tIns="115547" rIns="115547" bIns="115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Pilote</a:t>
          </a:r>
          <a:r>
            <a:rPr lang="en-US" sz="2100" kern="1200" dirty="0"/>
            <a:t> Afrique (Phase I–II) | CAPEX de base : 110 M$ |      TRI Fonds </a:t>
          </a:r>
          <a:r>
            <a:rPr lang="en-US" sz="2100" kern="1200" dirty="0" err="1"/>
            <a:t>propres</a:t>
          </a:r>
          <a:r>
            <a:rPr lang="en-US" sz="2100" kern="1200" dirty="0"/>
            <a:t> </a:t>
          </a:r>
          <a:r>
            <a:rPr lang="en-US" sz="2100" kern="1200" dirty="0" err="1"/>
            <a:t>cible</a:t>
          </a:r>
          <a:r>
            <a:rPr lang="en-US" sz="2100" kern="1200" dirty="0"/>
            <a:t> : 16–18%</a:t>
          </a:r>
        </a:p>
      </dsp:txBody>
      <dsp:txXfrm>
        <a:off x="1261013" y="1956117"/>
        <a:ext cx="3872181" cy="1091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B25F1-854C-421B-AD8D-383AC579A4A5}">
      <dsp:nvSpPr>
        <dsp:cNvPr id="0" name=""/>
        <dsp:cNvSpPr/>
      </dsp:nvSpPr>
      <dsp:spPr>
        <a:xfrm>
          <a:off x="0" y="3427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24230D94-A044-4987-95D0-AD332D9B0B55}">
      <dsp:nvSpPr>
        <dsp:cNvPr id="0" name=""/>
        <dsp:cNvSpPr/>
      </dsp:nvSpPr>
      <dsp:spPr>
        <a:xfrm>
          <a:off x="220810" y="167666"/>
          <a:ext cx="401473" cy="4014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0DBDB-0C5C-44BB-8AF2-08F5E1A6F3CD}">
      <dsp:nvSpPr>
        <dsp:cNvPr id="0" name=""/>
        <dsp:cNvSpPr/>
      </dsp:nvSpPr>
      <dsp:spPr>
        <a:xfrm>
          <a:off x="843093" y="3427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Plateforme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hybride</a:t>
          </a:r>
          <a:r>
            <a:rPr lang="en-US" sz="1900" kern="1200" dirty="0">
              <a:solidFill>
                <a:schemeClr val="tx1"/>
              </a:solidFill>
            </a:rPr>
            <a:t> : Solaire PPA + Data center (5–10 MW IT) + BESS/Glace + VPP SaaS</a:t>
          </a:r>
        </a:p>
      </dsp:txBody>
      <dsp:txXfrm>
        <a:off x="843093" y="3427"/>
        <a:ext cx="9946826" cy="729951"/>
      </dsp:txXfrm>
    </dsp:sp>
    <dsp:sp modelId="{78D59FB4-FBDC-4DE1-AAA7-0B1B8705EF87}">
      <dsp:nvSpPr>
        <dsp:cNvPr id="0" name=""/>
        <dsp:cNvSpPr/>
      </dsp:nvSpPr>
      <dsp:spPr>
        <a:xfrm>
          <a:off x="0" y="915866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83F40284-79D0-455C-B9A4-AEB486B841B1}">
      <dsp:nvSpPr>
        <dsp:cNvPr id="0" name=""/>
        <dsp:cNvSpPr/>
      </dsp:nvSpPr>
      <dsp:spPr>
        <a:xfrm>
          <a:off x="220810" y="1080105"/>
          <a:ext cx="401473" cy="4014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4B98D-80BD-4B32-BD2A-7EB74DEFC280}">
      <dsp:nvSpPr>
        <dsp:cNvPr id="0" name=""/>
        <dsp:cNvSpPr/>
      </dsp:nvSpPr>
      <dsp:spPr>
        <a:xfrm>
          <a:off x="843093" y="915866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CAPEX Phase I–II : 110 M$ (</a:t>
          </a:r>
          <a:r>
            <a:rPr lang="en-US" sz="1900" kern="1200" dirty="0" err="1">
              <a:solidFill>
                <a:schemeClr val="tx1"/>
              </a:solidFill>
            </a:rPr>
            <a:t>pilote</a:t>
          </a:r>
          <a:r>
            <a:rPr lang="en-US" sz="1900" kern="1200" dirty="0">
              <a:solidFill>
                <a:schemeClr val="tx1"/>
              </a:solidFill>
            </a:rPr>
            <a:t>) avec </a:t>
          </a:r>
          <a:r>
            <a:rPr lang="en-US" sz="1900" kern="1200" dirty="0" err="1">
              <a:solidFill>
                <a:schemeClr val="tx1"/>
              </a:solidFill>
            </a:rPr>
            <a:t>réplication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modulaire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843093" y="915866"/>
        <a:ext cx="9946826" cy="729951"/>
      </dsp:txXfrm>
    </dsp:sp>
    <dsp:sp modelId="{FDF7A94C-0301-4CB0-8D74-D05414531CC3}">
      <dsp:nvSpPr>
        <dsp:cNvPr id="0" name=""/>
        <dsp:cNvSpPr/>
      </dsp:nvSpPr>
      <dsp:spPr>
        <a:xfrm>
          <a:off x="0" y="1828305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5B31CBF0-D55D-4F5D-AB8B-55E56EADE183}">
      <dsp:nvSpPr>
        <dsp:cNvPr id="0" name=""/>
        <dsp:cNvSpPr/>
      </dsp:nvSpPr>
      <dsp:spPr>
        <a:xfrm>
          <a:off x="220810" y="1992544"/>
          <a:ext cx="401473" cy="4014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E2C50-50C5-4675-9BDF-79C53ACE41E3}">
      <dsp:nvSpPr>
        <dsp:cNvPr id="0" name=""/>
        <dsp:cNvSpPr/>
      </dsp:nvSpPr>
      <dsp:spPr>
        <a:xfrm>
          <a:off x="843093" y="1828305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Hypothèses prudentes : PPA 0,11–0,13 $/kWh (base 0,12)</a:t>
          </a:r>
        </a:p>
      </dsp:txBody>
      <dsp:txXfrm>
        <a:off x="843093" y="1828305"/>
        <a:ext cx="9946826" cy="729951"/>
      </dsp:txXfrm>
    </dsp:sp>
    <dsp:sp modelId="{2C5441ED-6134-42F9-9105-BC13B4FF71E4}">
      <dsp:nvSpPr>
        <dsp:cNvPr id="0" name=""/>
        <dsp:cNvSpPr/>
      </dsp:nvSpPr>
      <dsp:spPr>
        <a:xfrm>
          <a:off x="0" y="2740744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B90E5BC6-301B-4F56-9657-D38DBBD26936}">
      <dsp:nvSpPr>
        <dsp:cNvPr id="0" name=""/>
        <dsp:cNvSpPr/>
      </dsp:nvSpPr>
      <dsp:spPr>
        <a:xfrm>
          <a:off x="220810" y="2904983"/>
          <a:ext cx="401473" cy="4014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6FF50-43E9-46F6-A643-54DCD5E24343}">
      <dsp:nvSpPr>
        <dsp:cNvPr id="0" name=""/>
        <dsp:cNvSpPr/>
      </dsp:nvSpPr>
      <dsp:spPr>
        <a:xfrm>
          <a:off x="843093" y="2740744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Montée en charge : 60% à l’Année 3; 75% à l’Année 5</a:t>
          </a:r>
        </a:p>
      </dsp:txBody>
      <dsp:txXfrm>
        <a:off x="843093" y="2740744"/>
        <a:ext cx="9946826" cy="729951"/>
      </dsp:txXfrm>
    </dsp:sp>
    <dsp:sp modelId="{B267ABC8-1373-416C-B1F8-38131C432FC7}">
      <dsp:nvSpPr>
        <dsp:cNvPr id="0" name=""/>
        <dsp:cNvSpPr/>
      </dsp:nvSpPr>
      <dsp:spPr>
        <a:xfrm>
          <a:off x="0" y="3653183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98296CC0-A1C8-4F9E-A92C-46D9A1DF6033}">
      <dsp:nvSpPr>
        <dsp:cNvPr id="0" name=""/>
        <dsp:cNvSpPr/>
      </dsp:nvSpPr>
      <dsp:spPr>
        <a:xfrm>
          <a:off x="220810" y="3817422"/>
          <a:ext cx="401473" cy="4014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C5EA4-2F70-43C7-A6DC-64F2B3B742D7}">
      <dsp:nvSpPr>
        <dsp:cNvPr id="0" name=""/>
        <dsp:cNvSpPr/>
      </dsp:nvSpPr>
      <dsp:spPr>
        <a:xfrm>
          <a:off x="843093" y="3653183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Finance mixte (type AfDB/IFC) pour améliorer la bancabilité</a:t>
          </a:r>
        </a:p>
      </dsp:txBody>
      <dsp:txXfrm>
        <a:off x="843093" y="3653183"/>
        <a:ext cx="9946826" cy="729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EE4B1-11A8-CF40-ADE9-D781321A2FF6}">
      <dsp:nvSpPr>
        <dsp:cNvPr id="0" name=""/>
        <dsp:cNvSpPr/>
      </dsp:nvSpPr>
      <dsp:spPr>
        <a:xfrm>
          <a:off x="0" y="0"/>
          <a:ext cx="4681728" cy="1046073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>
              <a:solidFill>
                <a:srgbClr val="F5F6F8"/>
              </a:solidFill>
              <a:latin typeface="Aptos"/>
              <a:ea typeface="+mn-ea"/>
              <a:cs typeface="+mn-cs"/>
            </a:rPr>
            <a:t>Énergie pilotable : PV + BESS + décalage par glace (DC + services réseau)</a:t>
          </a:r>
        </a:p>
      </dsp:txBody>
      <dsp:txXfrm>
        <a:off x="30638" y="30638"/>
        <a:ext cx="3464540" cy="984797"/>
      </dsp:txXfrm>
    </dsp:sp>
    <dsp:sp modelId="{7765A67F-B4BF-AE4F-B0F0-80E59BBA8F00}">
      <dsp:nvSpPr>
        <dsp:cNvPr id="0" name=""/>
        <dsp:cNvSpPr/>
      </dsp:nvSpPr>
      <dsp:spPr>
        <a:xfrm>
          <a:off x="392094" y="1236268"/>
          <a:ext cx="4681728" cy="1046073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 err="1">
              <a:solidFill>
                <a:srgbClr val="F5F6F8"/>
              </a:solidFill>
              <a:latin typeface="Aptos"/>
              <a:ea typeface="+mn-ea"/>
              <a:cs typeface="+mn-cs"/>
            </a:rPr>
            <a:t>Numérisation</a:t>
          </a: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 : VPP SaaS (agrégation, </a:t>
          </a:r>
          <a:r>
            <a:rPr lang="en-US" sz="1600" kern="1200" dirty="0" err="1">
              <a:solidFill>
                <a:srgbClr val="F5F6F8"/>
              </a:solidFill>
              <a:latin typeface="Aptos"/>
              <a:ea typeface="+mn-ea"/>
              <a:cs typeface="+mn-cs"/>
            </a:rPr>
            <a:t>prévisions</a:t>
          </a: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, dispatch)</a:t>
          </a:r>
        </a:p>
      </dsp:txBody>
      <dsp:txXfrm>
        <a:off x="422732" y="1266906"/>
        <a:ext cx="3548409" cy="984797"/>
      </dsp:txXfrm>
    </dsp:sp>
    <dsp:sp modelId="{B552F802-69A8-A34C-85CF-846DBE853D7B}">
      <dsp:nvSpPr>
        <dsp:cNvPr id="0" name=""/>
        <dsp:cNvSpPr/>
      </dsp:nvSpPr>
      <dsp:spPr>
        <a:xfrm>
          <a:off x="778337" y="2472537"/>
          <a:ext cx="4681728" cy="1046073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>
              <a:solidFill>
                <a:srgbClr val="F5F6F8"/>
              </a:solidFill>
              <a:latin typeface="Aptos"/>
              <a:ea typeface="+mn-ea"/>
              <a:cs typeface="+mn-cs"/>
            </a:rPr>
            <a:t>Services : formation &amp; études pour industriels et utilities</a:t>
          </a:r>
        </a:p>
      </dsp:txBody>
      <dsp:txXfrm>
        <a:off x="808975" y="2503175"/>
        <a:ext cx="3554261" cy="984797"/>
      </dsp:txXfrm>
    </dsp:sp>
    <dsp:sp modelId="{23AB01A2-CFFB-BC4F-8434-8ECE0CB2C1E7}">
      <dsp:nvSpPr>
        <dsp:cNvPr id="0" name=""/>
        <dsp:cNvSpPr/>
      </dsp:nvSpPr>
      <dsp:spPr>
        <a:xfrm>
          <a:off x="1170432" y="3708806"/>
          <a:ext cx="4681728" cy="1046073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>
              <a:solidFill>
                <a:srgbClr val="F5F6F8"/>
              </a:solidFill>
              <a:latin typeface="Aptos"/>
              <a:ea typeface="+mn-ea"/>
              <a:cs typeface="+mn-cs"/>
            </a:rPr>
            <a:t>Empilement des revenus : énergie + services auxiliaires + logiciel + services</a:t>
          </a:r>
        </a:p>
      </dsp:txBody>
      <dsp:txXfrm>
        <a:off x="1201070" y="3739444"/>
        <a:ext cx="3548409" cy="984797"/>
      </dsp:txXfrm>
    </dsp:sp>
    <dsp:sp modelId="{195F20B6-F099-074B-A251-CA6AEF4F430A}">
      <dsp:nvSpPr>
        <dsp:cNvPr id="0" name=""/>
        <dsp:cNvSpPr/>
      </dsp:nvSpPr>
      <dsp:spPr>
        <a:xfrm>
          <a:off x="4001780" y="801197"/>
          <a:ext cx="679947" cy="679947"/>
        </a:xfrm>
        <a:prstGeom prst="downArrow">
          <a:avLst>
            <a:gd name="adj1" fmla="val 55000"/>
            <a:gd name="adj2" fmla="val 45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sp:txBody>
      <dsp:txXfrm>
        <a:off x="4154768" y="801197"/>
        <a:ext cx="373971" cy="511660"/>
      </dsp:txXfrm>
    </dsp:sp>
    <dsp:sp modelId="{6856C4FE-462A-FF47-B7A9-EED5E14227AC}">
      <dsp:nvSpPr>
        <dsp:cNvPr id="0" name=""/>
        <dsp:cNvSpPr/>
      </dsp:nvSpPr>
      <dsp:spPr>
        <a:xfrm>
          <a:off x="4393874" y="2037466"/>
          <a:ext cx="679947" cy="679947"/>
        </a:xfrm>
        <a:prstGeom prst="downArrow">
          <a:avLst>
            <a:gd name="adj1" fmla="val 55000"/>
            <a:gd name="adj2" fmla="val 45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sp:txBody>
      <dsp:txXfrm>
        <a:off x="4546862" y="2037466"/>
        <a:ext cx="373971" cy="511660"/>
      </dsp:txXfrm>
    </dsp:sp>
    <dsp:sp modelId="{D34E2847-641D-4842-B292-C062D4B0AB49}">
      <dsp:nvSpPr>
        <dsp:cNvPr id="0" name=""/>
        <dsp:cNvSpPr/>
      </dsp:nvSpPr>
      <dsp:spPr>
        <a:xfrm>
          <a:off x="4780117" y="3273734"/>
          <a:ext cx="679947" cy="679947"/>
        </a:xfrm>
        <a:prstGeom prst="downArrow">
          <a:avLst>
            <a:gd name="adj1" fmla="val 55000"/>
            <a:gd name="adj2" fmla="val 45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sp:txBody>
      <dsp:txXfrm>
        <a:off x="4933105" y="3273734"/>
        <a:ext cx="373971" cy="511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44FC9-707F-0B42-9E61-625ABE438A68}">
      <dsp:nvSpPr>
        <dsp:cNvPr id="0" name=""/>
        <dsp:cNvSpPr/>
      </dsp:nvSpPr>
      <dsp:spPr>
        <a:xfrm>
          <a:off x="958520" y="311242"/>
          <a:ext cx="3873244" cy="3873244"/>
        </a:xfrm>
        <a:prstGeom prst="pie">
          <a:avLst>
            <a:gd name="adj1" fmla="val 16200000"/>
            <a:gd name="adj2" fmla="val 1800000"/>
          </a:avLst>
        </a:prstGeom>
        <a:solidFill>
          <a:srgbClr val="090D26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Croissance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de la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demande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électrique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contraintes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réseau ⇒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besoin</a:t>
          </a: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de </a:t>
          </a:r>
          <a:r>
            <a:rPr lang="en-US" sz="1500" kern="1200" dirty="0" err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flexibilité</a:t>
          </a:r>
          <a:endParaRPr lang="en-US" sz="15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064366" y="1025948"/>
        <a:ext cx="1314136" cy="1291081"/>
      </dsp:txXfrm>
    </dsp:sp>
    <dsp:sp modelId="{831CC266-ECFD-AD42-968D-AFA83E4FBE0E}">
      <dsp:nvSpPr>
        <dsp:cNvPr id="0" name=""/>
        <dsp:cNvSpPr/>
      </dsp:nvSpPr>
      <dsp:spPr>
        <a:xfrm>
          <a:off x="758864" y="426517"/>
          <a:ext cx="3873244" cy="3873244"/>
        </a:xfrm>
        <a:prstGeom prst="pie">
          <a:avLst>
            <a:gd name="adj1" fmla="val 1800000"/>
            <a:gd name="adj2" fmla="val 9000000"/>
          </a:avLst>
        </a:prstGeom>
        <a:solidFill>
          <a:srgbClr val="090D26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Demande data center en hausse en Afrique de l’Ouest; Sénégal bien positionné</a:t>
          </a:r>
        </a:p>
      </dsp:txBody>
      <dsp:txXfrm>
        <a:off x="1819395" y="2870350"/>
        <a:ext cx="1752181" cy="1198861"/>
      </dsp:txXfrm>
    </dsp:sp>
    <dsp:sp modelId="{6E46701F-6868-B444-8BED-CEEA3EB11E58}">
      <dsp:nvSpPr>
        <dsp:cNvPr id="0" name=""/>
        <dsp:cNvSpPr/>
      </dsp:nvSpPr>
      <dsp:spPr>
        <a:xfrm>
          <a:off x="758864" y="426517"/>
          <a:ext cx="3873244" cy="3873244"/>
        </a:xfrm>
        <a:prstGeom prst="pie">
          <a:avLst>
            <a:gd name="adj1" fmla="val 9000000"/>
            <a:gd name="adj2" fmla="val 16200000"/>
          </a:avLst>
        </a:prstGeom>
        <a:solidFill>
          <a:srgbClr val="090D26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Adoption VPP en hausse avec la pénétration EnR et modernisation des utilities</a:t>
          </a:r>
        </a:p>
      </dsp:txBody>
      <dsp:txXfrm>
        <a:off x="1173854" y="1187333"/>
        <a:ext cx="1314136" cy="1291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06DE5-6AB1-5D44-9AC2-B6C5D40616E7}">
      <dsp:nvSpPr>
        <dsp:cNvPr id="0" name=""/>
        <dsp:cNvSpPr/>
      </dsp:nvSpPr>
      <dsp:spPr>
        <a:xfrm>
          <a:off x="8265361" y="909163"/>
          <a:ext cx="2408674" cy="2408797"/>
        </a:xfrm>
        <a:prstGeom prst="ellipse">
          <a:avLst/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777B4-076A-1048-B409-DEFD95020C99}">
      <dsp:nvSpPr>
        <dsp:cNvPr id="0" name=""/>
        <dsp:cNvSpPr/>
      </dsp:nvSpPr>
      <dsp:spPr>
        <a:xfrm>
          <a:off x="8345925" y="989470"/>
          <a:ext cx="2248577" cy="2248182"/>
        </a:xfrm>
        <a:prstGeom prst="ellipse">
          <a:avLst/>
        </a:prstGeom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Alignement DFI : résilience climatique, emplois, accès à l’énergie.</a:t>
          </a:r>
        </a:p>
      </dsp:txBody>
      <dsp:txXfrm>
        <a:off x="8667151" y="1310700"/>
        <a:ext cx="1606127" cy="1605724"/>
      </dsp:txXfrm>
    </dsp:sp>
    <dsp:sp modelId="{CE4AF8B0-E03F-0C4D-BB7B-7DF458FD1237}">
      <dsp:nvSpPr>
        <dsp:cNvPr id="0" name=""/>
        <dsp:cNvSpPr/>
      </dsp:nvSpPr>
      <dsp:spPr>
        <a:xfrm rot="2700000">
          <a:off x="5765774" y="908994"/>
          <a:ext cx="2408713" cy="2408713"/>
        </a:xfrm>
        <a:prstGeom prst="teardrop">
          <a:avLst>
            <a:gd name="adj" fmla="val 100000"/>
          </a:avLst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7324B-C38C-504B-B457-98AC2A98D464}">
      <dsp:nvSpPr>
        <dsp:cNvPr id="0" name=""/>
        <dsp:cNvSpPr/>
      </dsp:nvSpPr>
      <dsp:spPr>
        <a:xfrm>
          <a:off x="5856687" y="989470"/>
          <a:ext cx="2248577" cy="2248182"/>
        </a:xfrm>
        <a:prstGeom prst="ellipse">
          <a:avLst/>
        </a:prstGeom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Inclusion numérique : capacité compute régionale et digitalisation VPP.</a:t>
          </a:r>
        </a:p>
      </dsp:txBody>
      <dsp:txXfrm>
        <a:off x="6177912" y="1310700"/>
        <a:ext cx="1606127" cy="1605724"/>
      </dsp:txXfrm>
    </dsp:sp>
    <dsp:sp modelId="{3917CC52-3EDA-6640-9FEB-3BC3B747A6BE}">
      <dsp:nvSpPr>
        <dsp:cNvPr id="0" name=""/>
        <dsp:cNvSpPr/>
      </dsp:nvSpPr>
      <dsp:spPr>
        <a:xfrm rot="2700000">
          <a:off x="3286864" y="908994"/>
          <a:ext cx="2408713" cy="2408713"/>
        </a:xfrm>
        <a:prstGeom prst="teardrop">
          <a:avLst>
            <a:gd name="adj" fmla="val 100000"/>
          </a:avLst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3EB88-C8CE-544C-89EA-7A2D8F301037}">
      <dsp:nvSpPr>
        <dsp:cNvPr id="0" name=""/>
        <dsp:cNvSpPr/>
      </dsp:nvSpPr>
      <dsp:spPr>
        <a:xfrm>
          <a:off x="3367448" y="989470"/>
          <a:ext cx="2248577" cy="2248182"/>
        </a:xfrm>
        <a:prstGeom prst="ellipse">
          <a:avLst/>
        </a:prstGeom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Renforcement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des </a:t>
          </a:r>
          <a:r>
            <a:rPr lang="en-US" sz="17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capacités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: formation pour </a:t>
          </a:r>
          <a:r>
            <a:rPr lang="en-US" sz="17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techniciens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et utilities.</a:t>
          </a:r>
        </a:p>
      </dsp:txBody>
      <dsp:txXfrm>
        <a:off x="3688673" y="1310700"/>
        <a:ext cx="1606127" cy="1605724"/>
      </dsp:txXfrm>
    </dsp:sp>
    <dsp:sp modelId="{3F153D55-A519-F145-9A36-D80BA7E6246E}">
      <dsp:nvSpPr>
        <dsp:cNvPr id="0" name=""/>
        <dsp:cNvSpPr/>
      </dsp:nvSpPr>
      <dsp:spPr>
        <a:xfrm rot="2700000">
          <a:off x="797625" y="908994"/>
          <a:ext cx="2408713" cy="2408713"/>
        </a:xfrm>
        <a:prstGeom prst="teardrop">
          <a:avLst>
            <a:gd name="adj" fmla="val 100000"/>
          </a:avLst>
        </a:prstGeom>
        <a:solidFill>
          <a:schemeClr val="tx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3CFA6-5DBC-BF46-AE01-7DBAD95456EA}">
      <dsp:nvSpPr>
        <dsp:cNvPr id="0" name=""/>
        <dsp:cNvSpPr/>
      </dsp:nvSpPr>
      <dsp:spPr>
        <a:xfrm>
          <a:off x="878209" y="989470"/>
          <a:ext cx="2248577" cy="2248182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Décarbonation</a:t>
          </a:r>
          <a:r>
            <a:rPr lang="en-US" sz="1900" kern="1200" dirty="0"/>
            <a:t> : PV + stockage </a:t>
          </a:r>
          <a:r>
            <a:rPr lang="en-US" sz="1900" kern="1200" dirty="0" err="1"/>
            <a:t>améliore</a:t>
          </a:r>
          <a:r>
            <a:rPr lang="en-US" sz="1900" kern="1200" dirty="0"/>
            <a:t> la </a:t>
          </a:r>
          <a:r>
            <a:rPr lang="en-US" sz="1900" kern="1200" dirty="0" err="1"/>
            <a:t>fiabilité</a:t>
          </a:r>
          <a:r>
            <a:rPr lang="en-US" sz="1900" kern="1200" dirty="0"/>
            <a:t> et </a:t>
          </a:r>
          <a:r>
            <a:rPr lang="en-US" sz="1900" kern="1200" dirty="0" err="1"/>
            <a:t>réduit</a:t>
          </a:r>
          <a:r>
            <a:rPr lang="en-US" sz="1900" kern="1200" dirty="0"/>
            <a:t> le diesel.</a:t>
          </a:r>
        </a:p>
      </dsp:txBody>
      <dsp:txXfrm>
        <a:off x="1199435" y="1310700"/>
        <a:ext cx="1606127" cy="1605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9ECAB-B458-4FC4-B957-B53545C1B0DB}">
      <dsp:nvSpPr>
        <dsp:cNvPr id="0" name=""/>
        <dsp:cNvSpPr/>
      </dsp:nvSpPr>
      <dsp:spPr>
        <a:xfrm>
          <a:off x="959850" y="778001"/>
          <a:ext cx="1454962" cy="1454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BE9445-B5B4-4220-8D03-6F188D6FEF8A}">
      <dsp:nvSpPr>
        <dsp:cNvPr id="0" name=""/>
        <dsp:cNvSpPr/>
      </dsp:nvSpPr>
      <dsp:spPr>
        <a:xfrm>
          <a:off x="70706" y="2616798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Alassane Ndour – Co-fondateur | ndoural2030@gmail.com</a:t>
          </a:r>
        </a:p>
      </dsp:txBody>
      <dsp:txXfrm>
        <a:off x="70706" y="2616798"/>
        <a:ext cx="3233249" cy="720000"/>
      </dsp:txXfrm>
    </dsp:sp>
    <dsp:sp modelId="{4AEC0B2C-012B-4C69-A9A5-A1A653581133}">
      <dsp:nvSpPr>
        <dsp:cNvPr id="0" name=""/>
        <dsp:cNvSpPr/>
      </dsp:nvSpPr>
      <dsp:spPr>
        <a:xfrm>
          <a:off x="4758918" y="778001"/>
          <a:ext cx="1454962" cy="1454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7EB77-E3F1-495A-B81F-BBE6C645E2D0}">
      <dsp:nvSpPr>
        <dsp:cNvPr id="0" name=""/>
        <dsp:cNvSpPr/>
      </dsp:nvSpPr>
      <dsp:spPr>
        <a:xfrm>
          <a:off x="3869775" y="2616798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Eric Oben – Co-fondateur | eobenn@gmail.com</a:t>
          </a:r>
        </a:p>
      </dsp:txBody>
      <dsp:txXfrm>
        <a:off x="3869775" y="2616798"/>
        <a:ext cx="3233249" cy="720000"/>
      </dsp:txXfrm>
    </dsp:sp>
    <dsp:sp modelId="{09F0EAF3-2685-4A83-84B0-D5CD72F1F2E6}">
      <dsp:nvSpPr>
        <dsp:cNvPr id="0" name=""/>
        <dsp:cNvSpPr/>
      </dsp:nvSpPr>
      <dsp:spPr>
        <a:xfrm>
          <a:off x="8557987" y="778001"/>
          <a:ext cx="1454962" cy="1454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BDB33-0730-4E0A-8B28-272832B42731}">
      <dsp:nvSpPr>
        <dsp:cNvPr id="0" name=""/>
        <dsp:cNvSpPr/>
      </dsp:nvSpPr>
      <dsp:spPr>
        <a:xfrm>
          <a:off x="7668843" y="2616798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Partenaires (EPC/O&amp;M) partagés sous NDA en diligence.</a:t>
          </a:r>
        </a:p>
      </dsp:txBody>
      <dsp:txXfrm>
        <a:off x="7668843" y="2616798"/>
        <a:ext cx="3233249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50E52-0CA1-CA4A-B8F6-A47EDC9B89BE}">
      <dsp:nvSpPr>
        <dsp:cNvPr id="0" name=""/>
        <dsp:cNvSpPr/>
      </dsp:nvSpPr>
      <dsp:spPr>
        <a:xfrm>
          <a:off x="0" y="46709"/>
          <a:ext cx="10972800" cy="981045"/>
        </a:xfrm>
        <a:prstGeom prst="roundRect">
          <a:avLst/>
        </a:prstGeom>
        <a:solidFill>
          <a:srgbClr val="090D2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schemeClr val="tx1"/>
              </a:solidFill>
            </a:rPr>
            <a:t>Revenus détaillés (par activité)</a:t>
          </a:r>
        </a:p>
      </dsp:txBody>
      <dsp:txXfrm>
        <a:off x="47891" y="94600"/>
        <a:ext cx="10877018" cy="885263"/>
      </dsp:txXfrm>
    </dsp:sp>
    <dsp:sp modelId="{29B40365-9002-0C4B-8E56-027CA8F7CA73}">
      <dsp:nvSpPr>
        <dsp:cNvPr id="0" name=""/>
        <dsp:cNvSpPr/>
      </dsp:nvSpPr>
      <dsp:spPr>
        <a:xfrm>
          <a:off x="0" y="1151595"/>
          <a:ext cx="10972800" cy="981045"/>
        </a:xfrm>
        <a:prstGeom prst="roundRect">
          <a:avLst/>
        </a:prstGeom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EBITDA / CFADS (intégré)</a:t>
          </a:r>
        </a:p>
      </dsp:txBody>
      <dsp:txXfrm>
        <a:off x="47891" y="1199486"/>
        <a:ext cx="10877018" cy="885263"/>
      </dsp:txXfrm>
    </dsp:sp>
    <dsp:sp modelId="{F025ECA3-D4CD-7442-A72B-ED43ED567191}">
      <dsp:nvSpPr>
        <dsp:cNvPr id="0" name=""/>
        <dsp:cNvSpPr/>
      </dsp:nvSpPr>
      <dsp:spPr>
        <a:xfrm>
          <a:off x="0" y="2256480"/>
          <a:ext cx="10972800" cy="981045"/>
        </a:xfrm>
        <a:prstGeom prst="roundRect">
          <a:avLst/>
        </a:prstGeom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Amortissement dette &amp; DSCR</a:t>
          </a:r>
        </a:p>
      </dsp:txBody>
      <dsp:txXfrm>
        <a:off x="47891" y="2304371"/>
        <a:ext cx="10877018" cy="885263"/>
      </dsp:txXfrm>
    </dsp:sp>
    <dsp:sp modelId="{26A85706-9A7D-4D43-8989-58BE671DE764}">
      <dsp:nvSpPr>
        <dsp:cNvPr id="0" name=""/>
        <dsp:cNvSpPr/>
      </dsp:nvSpPr>
      <dsp:spPr>
        <a:xfrm>
          <a:off x="0" y="3361365"/>
          <a:ext cx="10972800" cy="981045"/>
        </a:xfrm>
        <a:prstGeom prst="roundRect">
          <a:avLst/>
        </a:prstGeom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Trajectoire de levier</a:t>
          </a:r>
        </a:p>
      </dsp:txBody>
      <dsp:txXfrm>
        <a:off x="47891" y="3409256"/>
        <a:ext cx="10877018" cy="885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1300786"/>
            <a:ext cx="8687713" cy="2509213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1"/>
            <a:ext cx="8687713" cy="1371599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chemeClr val="tx1">
                    <a:lumMod val="75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4289374"/>
            <a:ext cx="10361733" cy="81161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435" y="698261"/>
            <a:ext cx="9819974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5108728"/>
            <a:ext cx="10361753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0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3427245"/>
          </a:xfrm>
        </p:spPr>
        <p:txBody>
          <a:bodyPr anchor="ctr"/>
          <a:lstStyle>
            <a:lvl1pPr algn="ctr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204821"/>
            <a:ext cx="1036175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4372797"/>
            <a:ext cx="10361753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227" y="75416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4809" y="29935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99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138722"/>
            <a:ext cx="10361753" cy="2511835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662335"/>
            <a:ext cx="1036175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1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36" y="2367093"/>
            <a:ext cx="329811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36" y="2943356"/>
            <a:ext cx="329811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230" y="2367093"/>
            <a:ext cx="32906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192" y="2943356"/>
            <a:ext cx="330249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367093"/>
            <a:ext cx="330406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1222" y="2943356"/>
            <a:ext cx="330406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5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36" y="610772"/>
            <a:ext cx="10361753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36" y="4204820"/>
            <a:ext cx="329555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536" y="2367093"/>
            <a:ext cx="3295551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36" y="4781082"/>
            <a:ext cx="3295551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02" y="4204820"/>
            <a:ext cx="330096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0191" y="2367093"/>
            <a:ext cx="330249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81081"/>
            <a:ext cx="330249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4204820"/>
            <a:ext cx="32998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1222" y="2367093"/>
            <a:ext cx="3304067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097" y="4781079"/>
            <a:ext cx="3304192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2367094"/>
            <a:ext cx="10361753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2"/>
            <a:ext cx="2552661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609602"/>
            <a:ext cx="7656730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103611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828564"/>
            <a:ext cx="10349056" cy="2736819"/>
          </a:xfrm>
        </p:spPr>
        <p:txBody>
          <a:bodyPr anchor="b">
            <a:normAutofit/>
          </a:bodyPr>
          <a:lstStyle>
            <a:lvl1pPr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6" y="3657458"/>
            <a:ext cx="10349056" cy="1368183"/>
          </a:xfrm>
        </p:spPr>
        <p:txBody>
          <a:bodyPr>
            <a:normAutofit/>
          </a:bodyPr>
          <a:lstStyle>
            <a:lvl1pPr marL="0" indent="0" algn="ctr">
              <a:buNone/>
              <a:defRPr sz="1999">
                <a:solidFill>
                  <a:schemeClr val="tx1">
                    <a:lumMod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510469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0593" y="2367093"/>
            <a:ext cx="51040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2371018"/>
            <a:ext cx="487220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537" y="3051013"/>
            <a:ext cx="510469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4757" y="2371018"/>
            <a:ext cx="488053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3051013"/>
            <a:ext cx="510407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8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3934663" cy="2023252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6740" y="609601"/>
            <a:ext cx="6198548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2632852"/>
            <a:ext cx="3934664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5933423" cy="2023254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0" y="609601"/>
            <a:ext cx="3254510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632853"/>
            <a:ext cx="5933403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7" y="2367094"/>
            <a:ext cx="10361753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5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168136-6DA6-1DE9-1F16-192DD7DE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68" r="18041"/>
          <a:stretch>
            <a:fillRect/>
          </a:stretch>
        </p:blipFill>
        <p:spPr>
          <a:xfrm>
            <a:off x="-9524" y="3725"/>
            <a:ext cx="5844642" cy="6850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2517" y="802955"/>
            <a:ext cx="497668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31053"/>
            <a:ext cx="58351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400">
                <a:solidFill>
                  <a:srgbClr val="B4BAC4"/>
                </a:solidFill>
                <a:latin typeface="Aptos"/>
              </a:defRPr>
            </a:pPr>
            <a:r>
              <a:rPr lang="en-US" sz="1400" b="1" dirty="0">
                <a:solidFill>
                  <a:srgbClr val="00B050"/>
                </a:solidFill>
              </a:rPr>
              <a:t>AFRIQUE (PILOTE) → DÉPLOIEMENT MULTIPAYS (ÉTATS-UNIS, MOYEN-ORIENT, AFRIQUE)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F5FC1506-1DF8-4A42-2A17-CC493AE2B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241044"/>
              </p:ext>
            </p:extLst>
          </p:nvPr>
        </p:nvGraphicFramePr>
        <p:xfrm>
          <a:off x="6088986" y="2415756"/>
          <a:ext cx="5133195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554818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PONT EBITDA (A1 → RÉGIME)</a:t>
            </a:r>
          </a:p>
        </p:txBody>
      </p:sp>
      <p:pic>
        <p:nvPicPr>
          <p:cNvPr id="5" name="Picture 4" descr="bridge_f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445136"/>
            <a:ext cx="10041135" cy="486422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857497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AMORTISSEMENT DE LA DETTE (8%, 10 ANS)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06607"/>
              </p:ext>
            </p:extLst>
          </p:nvPr>
        </p:nvGraphicFramePr>
        <p:xfrm>
          <a:off x="1158027" y="1282398"/>
          <a:ext cx="85039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825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ANNÉE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OUVERTURE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INTÉRÊT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PRINCIPAL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CLÔTURE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63.0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5.04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56.7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56.7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4.54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50.4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50.4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44.1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44.1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3.53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37.8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37.8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3.02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31.5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31.5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2.52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18.9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18.9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1.51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12.6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12.6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0.50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569899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DSCR (CFADS = 85% EBITDA)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85088"/>
              </p:ext>
            </p:extLst>
          </p:nvPr>
        </p:nvGraphicFramePr>
        <p:xfrm>
          <a:off x="2278966" y="1572768"/>
          <a:ext cx="74066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825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ANNÉE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EBITDA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CFADS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SERVICE DETTE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DSCR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11.34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1.05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10.84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1.41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10.33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1.97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9.83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2.59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9.32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3.28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8.82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3.85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8.32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4.40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7.81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4.90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7.31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5.23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6.80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5.62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" y="1281499"/>
            <a:ext cx="58097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 dirty="0">
                <a:solidFill>
                  <a:srgbClr val="00B050"/>
                </a:solidFill>
                <a:latin typeface="Aptos"/>
              </a:rPr>
              <a:t>DSCR A1 </a:t>
            </a:r>
            <a:r>
              <a:rPr sz="1600" b="1" dirty="0" err="1">
                <a:solidFill>
                  <a:srgbClr val="00B050"/>
                </a:solidFill>
                <a:latin typeface="Aptos"/>
              </a:rPr>
              <a:t>légèrement</a:t>
            </a:r>
            <a:r>
              <a:rPr sz="1600" b="1" dirty="0">
                <a:solidFill>
                  <a:srgbClr val="00B050"/>
                </a:solidFill>
                <a:latin typeface="Aptos"/>
              </a:rPr>
              <a:t> tendu → DSRA / sculpting </a:t>
            </a:r>
            <a:r>
              <a:rPr sz="1600" b="1" dirty="0" err="1">
                <a:solidFill>
                  <a:srgbClr val="00B050"/>
                </a:solidFill>
                <a:latin typeface="Aptos"/>
              </a:rPr>
              <a:t>recommandé</a:t>
            </a:r>
            <a:r>
              <a:rPr sz="1600" b="1" dirty="0">
                <a:solidFill>
                  <a:srgbClr val="00B050"/>
                </a:solidFill>
                <a:latin typeface="Aptos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934480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SYNTHÈSE DES INDICATEURS DE CRÉDIT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84721"/>
              </p:ext>
            </p:extLst>
          </p:nvPr>
        </p:nvGraphicFramePr>
        <p:xfrm>
          <a:off x="822960" y="1828800"/>
          <a:ext cx="60350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INDICATEUR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CAS DE BASE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Min DSCR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1.05x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Avg DSCR (Y1–10)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3.43x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Debt / EBITDA (start)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4.5x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Debt / EBITDA (Y5)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0.9x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Interest Coverage (Y3)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6.0x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DSRA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 err="1"/>
                        <a:t>Recommandé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netdeb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005" y="1828800"/>
            <a:ext cx="4647701" cy="4114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338034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VALORISATION &amp; LOGIQUE DE SORTIE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531780"/>
            <a:ext cx="6035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F5F6F8"/>
                </a:solidFill>
                <a:latin typeface="Aptos"/>
              </a:defRPr>
            </a:pPr>
            <a:r>
              <a:rPr dirty="0">
                <a:solidFill>
                  <a:srgbClr val="00B050"/>
                </a:solidFill>
              </a:rPr>
              <a:t>Valeur de sortie : EBITDA 45 × 8.0x = 360 M$</a:t>
            </a:r>
          </a:p>
          <a:p>
            <a:pPr>
              <a:defRPr sz="1600">
                <a:solidFill>
                  <a:srgbClr val="F5F6F8"/>
                </a:solidFill>
                <a:latin typeface="Aptos"/>
              </a:defRPr>
            </a:pPr>
            <a:r>
              <a:rPr dirty="0">
                <a:solidFill>
                  <a:srgbClr val="00B050"/>
                </a:solidFill>
              </a:rPr>
              <a:t>Dette senior </a:t>
            </a:r>
            <a:r>
              <a:rPr dirty="0" err="1">
                <a:solidFill>
                  <a:srgbClr val="00B050"/>
                </a:solidFill>
              </a:rPr>
              <a:t>amortie</a:t>
            </a:r>
            <a:r>
              <a:rPr dirty="0">
                <a:solidFill>
                  <a:srgbClr val="00B050"/>
                </a:solidFill>
              </a:rPr>
              <a:t> à </a:t>
            </a:r>
            <a:r>
              <a:rPr dirty="0" err="1">
                <a:solidFill>
                  <a:srgbClr val="00B050"/>
                </a:solidFill>
              </a:rPr>
              <a:t>l’Année</a:t>
            </a:r>
            <a:r>
              <a:rPr dirty="0">
                <a:solidFill>
                  <a:srgbClr val="00B050"/>
                </a:solidFill>
              </a:rPr>
              <a:t> 10 (</a:t>
            </a:r>
            <a:r>
              <a:rPr dirty="0" err="1">
                <a:solidFill>
                  <a:srgbClr val="00B050"/>
                </a:solidFill>
              </a:rPr>
              <a:t>cas</a:t>
            </a:r>
            <a:r>
              <a:rPr dirty="0">
                <a:solidFill>
                  <a:srgbClr val="00B050"/>
                </a:solidFill>
              </a:rPr>
              <a:t> de base).</a:t>
            </a:r>
          </a:p>
          <a:p>
            <a:pPr>
              <a:defRPr sz="1600">
                <a:solidFill>
                  <a:srgbClr val="F5F6F8"/>
                </a:solidFill>
                <a:latin typeface="Aptos"/>
              </a:defRPr>
            </a:pPr>
            <a:r>
              <a:rPr dirty="0">
                <a:solidFill>
                  <a:srgbClr val="00B050"/>
                </a:solidFill>
              </a:rPr>
              <a:t>TRI fonds </a:t>
            </a:r>
            <a:r>
              <a:rPr dirty="0" err="1">
                <a:solidFill>
                  <a:srgbClr val="00B050"/>
                </a:solidFill>
              </a:rPr>
              <a:t>propres</a:t>
            </a:r>
            <a:r>
              <a:rPr dirty="0">
                <a:solidFill>
                  <a:srgbClr val="00B050"/>
                </a:solidFill>
              </a:rPr>
              <a:t> ~17,2% (</a:t>
            </a:r>
            <a:r>
              <a:rPr dirty="0" err="1">
                <a:solidFill>
                  <a:srgbClr val="00B050"/>
                </a:solidFill>
              </a:rPr>
              <a:t>cible</a:t>
            </a:r>
            <a:r>
              <a:rPr dirty="0">
                <a:solidFill>
                  <a:srgbClr val="00B050"/>
                </a:solidFill>
              </a:rPr>
              <a:t> 16–18%).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39766"/>
              </p:ext>
            </p:extLst>
          </p:nvPr>
        </p:nvGraphicFramePr>
        <p:xfrm>
          <a:off x="874115" y="2757864"/>
          <a:ext cx="384048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883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ANNÉE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FCF FP (M$)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89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33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6" descr="waterf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62" y="2574984"/>
            <a:ext cx="6675120" cy="384048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913448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TRI FONDS PROPRES – WATERFALL CUMULATIF</a:t>
            </a:r>
          </a:p>
        </p:txBody>
      </p:sp>
      <p:pic>
        <p:nvPicPr>
          <p:cNvPr id="5" name="Picture 4" descr="waterf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99" y="1392793"/>
            <a:ext cx="9745074" cy="475223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341882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MATRICE (5×5) – TRI FONDS PROPRES</a:t>
            </a:r>
          </a:p>
        </p:txBody>
      </p:sp>
      <p:pic>
        <p:nvPicPr>
          <p:cNvPr id="5" name="Picture 4" descr="heat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63" y="1392792"/>
            <a:ext cx="9741238" cy="487084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480868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WACC (FINANCE MIXTE)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01918"/>
              </p:ext>
            </p:extLst>
          </p:nvPr>
        </p:nvGraphicFramePr>
        <p:xfrm>
          <a:off x="2581422" y="1656151"/>
          <a:ext cx="6400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ÉLÉMENT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HYPOTHÈSE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Coût FP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18%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Coût dette senior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8%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Coût DFI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3–5% (illustratif)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Pondérations (FP/D/DFI)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38% / 57% / 5%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WACC mixte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≈ 11,4–12,1%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1539" y="5452212"/>
            <a:ext cx="5123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solidFill>
                  <a:srgbClr val="F5F6F8"/>
                </a:solidFill>
                <a:latin typeface="Aptos"/>
              </a:defRPr>
            </a:pPr>
            <a:r>
              <a:rPr b="1" dirty="0">
                <a:solidFill>
                  <a:srgbClr val="00B050"/>
                </a:solidFill>
              </a:rPr>
              <a:t>La finance </a:t>
            </a:r>
            <a:r>
              <a:rPr b="1" dirty="0" err="1">
                <a:solidFill>
                  <a:srgbClr val="00B050"/>
                </a:solidFill>
              </a:rPr>
              <a:t>mixte</a:t>
            </a:r>
            <a:r>
              <a:rPr b="1" dirty="0">
                <a:solidFill>
                  <a:srgbClr val="00B050"/>
                </a:solidFill>
              </a:rPr>
              <a:t> </a:t>
            </a:r>
            <a:r>
              <a:rPr b="1" dirty="0" err="1">
                <a:solidFill>
                  <a:srgbClr val="00B050"/>
                </a:solidFill>
              </a:rPr>
              <a:t>réduit</a:t>
            </a:r>
            <a:r>
              <a:rPr b="1" dirty="0">
                <a:solidFill>
                  <a:srgbClr val="00B050"/>
                </a:solidFill>
              </a:rPr>
              <a:t> le WACC </a:t>
            </a:r>
            <a:r>
              <a:rPr b="1" dirty="0" err="1">
                <a:solidFill>
                  <a:srgbClr val="00B050"/>
                </a:solidFill>
              </a:rPr>
              <a:t>effectif</a:t>
            </a:r>
            <a:r>
              <a:rPr b="1" dirty="0">
                <a:solidFill>
                  <a:srgbClr val="00B050"/>
                </a:solidFill>
              </a:rPr>
              <a:t> et </a:t>
            </a:r>
            <a:r>
              <a:rPr b="1" dirty="0" err="1">
                <a:solidFill>
                  <a:srgbClr val="00B050"/>
                </a:solidFill>
              </a:rPr>
              <a:t>stabilise</a:t>
            </a:r>
            <a:r>
              <a:rPr b="1" dirty="0">
                <a:solidFill>
                  <a:srgbClr val="00B050"/>
                </a:solidFill>
              </a:rPr>
              <a:t> le DSCR.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56713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STRUCTURATION FINANCE MIXTE (DFI)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160" y="2011680"/>
            <a:ext cx="9692640" cy="731520"/>
          </a:xfrm>
          <a:prstGeom prst="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>
                <a:solidFill>
                  <a:srgbClr val="F5F6F8"/>
                </a:solidFill>
                <a:latin typeface="Aptos"/>
              </a:defRPr>
            </a:pPr>
            <a:r>
              <a:t>Dette senior (commerciale)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0160" y="2880360"/>
            <a:ext cx="9692640" cy="731520"/>
          </a:xfrm>
          <a:prstGeom prst="rect">
            <a:avLst/>
          </a:prstGeom>
          <a:solidFill>
            <a:srgbClr val="0E2422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>
                <a:solidFill>
                  <a:srgbClr val="F5F6F8"/>
                </a:solidFill>
                <a:latin typeface="Aptos"/>
              </a:defRPr>
            </a:pPr>
            <a:r>
              <a:t>DFI / Concessionnel (coussin)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0160" y="3749039"/>
            <a:ext cx="9692640" cy="731520"/>
          </a:xfrm>
          <a:prstGeom prst="rect">
            <a:avLst/>
          </a:prstGeom>
          <a:solidFill>
            <a:srgbClr val="28161C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>
                <a:solidFill>
                  <a:srgbClr val="F5F6F8"/>
                </a:solidFill>
                <a:latin typeface="Aptos"/>
              </a:defRPr>
            </a:pPr>
            <a:r>
              <a:t>Fonds propres (1ère perte)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032" y="4695732"/>
            <a:ext cx="5258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F5F6F8"/>
                </a:solidFill>
                <a:latin typeface="Aptos"/>
              </a:defRPr>
            </a:pPr>
            <a:r>
              <a:rPr b="1" dirty="0">
                <a:solidFill>
                  <a:srgbClr val="00B050"/>
                </a:solidFill>
              </a:rPr>
              <a:t>Objectif : </a:t>
            </a:r>
            <a:r>
              <a:rPr b="1" dirty="0" err="1">
                <a:solidFill>
                  <a:srgbClr val="00B050"/>
                </a:solidFill>
              </a:rPr>
              <a:t>bancabilité</a:t>
            </a:r>
            <a:r>
              <a:rPr b="1" dirty="0">
                <a:solidFill>
                  <a:srgbClr val="00B050"/>
                </a:solidFill>
              </a:rPr>
              <a:t>, </a:t>
            </a:r>
            <a:r>
              <a:rPr b="1" dirty="0" err="1">
                <a:solidFill>
                  <a:srgbClr val="00B050"/>
                </a:solidFill>
              </a:rPr>
              <a:t>baisse</a:t>
            </a:r>
            <a:r>
              <a:rPr b="1" dirty="0">
                <a:solidFill>
                  <a:srgbClr val="00B050"/>
                </a:solidFill>
              </a:rPr>
              <a:t> du WACC, </a:t>
            </a:r>
            <a:r>
              <a:rPr b="1" dirty="0" err="1">
                <a:solidFill>
                  <a:srgbClr val="00B050"/>
                </a:solidFill>
              </a:rPr>
              <a:t>stabilisation</a:t>
            </a:r>
            <a:r>
              <a:rPr b="1" dirty="0">
                <a:solidFill>
                  <a:srgbClr val="00B050"/>
                </a:solidFill>
              </a:rPr>
              <a:t> du DSCR.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8829405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CALENDRIER D’INVESTISSEMENT (INDICATIF)</a:t>
            </a:r>
          </a:p>
        </p:txBody>
      </p:sp>
      <p:pic>
        <p:nvPicPr>
          <p:cNvPr id="5" name="Picture 4" descr="gan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48" y="1325880"/>
            <a:ext cx="9956090" cy="498348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944707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POINTS CLÉS D’INVESTISSEMENT (CAS DE BASE)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5715000"/>
            <a:ext cx="3200400" cy="91440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51560" y="5824728"/>
            <a:ext cx="2743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00C878"/>
                </a:solidFill>
                <a:latin typeface="Aptos Display"/>
              </a:rPr>
              <a:t>$110M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6336792"/>
            <a:ext cx="21877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>
                <a:solidFill>
                  <a:srgbClr val="B4BAC4"/>
                </a:solidFill>
                <a:latin typeface="Aptos"/>
              </a:rPr>
              <a:t>Base Case Capex (Phase I–II)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51960" y="5715000"/>
            <a:ext cx="3200400" cy="91440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480560" y="5824728"/>
            <a:ext cx="2743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00C878"/>
                </a:solidFill>
                <a:latin typeface="Aptos Display"/>
              </a:rPr>
              <a:t>16–18%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0560" y="6336792"/>
            <a:ext cx="23957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>
                <a:solidFill>
                  <a:srgbClr val="B4BAC4"/>
                </a:solidFill>
                <a:latin typeface="Aptos"/>
              </a:rPr>
              <a:t>Target Equity IRR (Conservative)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80960" y="5715000"/>
            <a:ext cx="3200400" cy="91440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909560" y="5824728"/>
            <a:ext cx="2743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00C878"/>
                </a:solidFill>
                <a:latin typeface="Aptos Display"/>
              </a:rPr>
              <a:t>$0.11–0.13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9560" y="6336792"/>
            <a:ext cx="172944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>
                <a:solidFill>
                  <a:srgbClr val="B4BAC4"/>
                </a:solidFill>
                <a:latin typeface="Aptos"/>
              </a:rPr>
              <a:t>PPA Range (USD/kWh)</a:t>
            </a:r>
          </a:p>
        </p:txBody>
      </p:sp>
      <p:graphicFrame>
        <p:nvGraphicFramePr>
          <p:cNvPr id="16" name="TextBox 4">
            <a:extLst>
              <a:ext uri="{FF2B5EF4-FFF2-40B4-BE49-F238E27FC236}">
                <a16:creationId xmlns:a16="http://schemas.microsoft.com/office/drawing/2014/main" id="{616AFB8F-DF07-5D3E-AD16-0859DA29D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940779"/>
              </p:ext>
            </p:extLst>
          </p:nvPr>
        </p:nvGraphicFramePr>
        <p:xfrm>
          <a:off x="822960" y="1202149"/>
          <a:ext cx="10789920" cy="438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557434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ESG / IMPACT &amp; RETOMBÉES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1B24F361-AF84-0A40-3439-ECFA01C22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108499"/>
              </p:ext>
            </p:extLst>
          </p:nvPr>
        </p:nvGraphicFramePr>
        <p:xfrm>
          <a:off x="790988" y="1528264"/>
          <a:ext cx="10972800" cy="422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162954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ÉQUIPE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3ABCD5CF-F214-90A6-2F1D-0E9849788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422161"/>
              </p:ext>
            </p:extLst>
          </p:nvPr>
        </p:nvGraphicFramePr>
        <p:xfrm>
          <a:off x="822960" y="1828800"/>
          <a:ext cx="10972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857305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DEMANDE DE FINANCEMENT &amp; UTILISATION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645920"/>
            <a:ext cx="8551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F5F6F8"/>
                </a:solidFill>
                <a:latin typeface="Aptos"/>
              </a:defRPr>
            </a:pPr>
            <a:r>
              <a:rPr b="1" dirty="0">
                <a:solidFill>
                  <a:srgbClr val="00B050"/>
                </a:solidFill>
              </a:rPr>
              <a:t>Recherche de 25–50 M$ de capital de </a:t>
            </a:r>
            <a:r>
              <a:rPr b="1" dirty="0" err="1">
                <a:solidFill>
                  <a:srgbClr val="00B050"/>
                </a:solidFill>
              </a:rPr>
              <a:t>développement</a:t>
            </a:r>
            <a:r>
              <a:rPr b="1" dirty="0">
                <a:solidFill>
                  <a:srgbClr val="00B050"/>
                </a:solidFill>
              </a:rPr>
              <a:t> pour </a:t>
            </a:r>
            <a:r>
              <a:rPr b="1" dirty="0" err="1">
                <a:solidFill>
                  <a:srgbClr val="00B050"/>
                </a:solidFill>
              </a:rPr>
              <a:t>dé-risquer</a:t>
            </a:r>
            <a:r>
              <a:rPr b="1" dirty="0">
                <a:solidFill>
                  <a:srgbClr val="00B050"/>
                </a:solidFill>
              </a:rPr>
              <a:t> la Phase I.</a:t>
            </a:r>
          </a:p>
          <a:p>
            <a:pPr>
              <a:defRPr sz="1800">
                <a:solidFill>
                  <a:srgbClr val="F5F6F8"/>
                </a:solidFill>
                <a:latin typeface="Aptos"/>
              </a:defRPr>
            </a:pPr>
            <a:r>
              <a:rPr b="1" dirty="0">
                <a:solidFill>
                  <a:srgbClr val="00B050"/>
                </a:solidFill>
              </a:rPr>
              <a:t>Cas de base : 110 M$; </a:t>
            </a:r>
            <a:r>
              <a:rPr b="1" dirty="0" err="1">
                <a:solidFill>
                  <a:srgbClr val="00B050"/>
                </a:solidFill>
              </a:rPr>
              <a:t>dette</a:t>
            </a:r>
            <a:r>
              <a:rPr b="1" dirty="0">
                <a:solidFill>
                  <a:srgbClr val="00B050"/>
                </a:solidFill>
              </a:rPr>
              <a:t> senior + couche </a:t>
            </a:r>
            <a:r>
              <a:rPr b="1" dirty="0" err="1">
                <a:solidFill>
                  <a:srgbClr val="00B050"/>
                </a:solidFill>
              </a:rPr>
              <a:t>concessionnelle</a:t>
            </a:r>
            <a:r>
              <a:rPr b="1" dirty="0">
                <a:solidFill>
                  <a:srgbClr val="00B050"/>
                </a:solidFill>
              </a:rPr>
              <a:t> après </a:t>
            </a:r>
            <a:r>
              <a:rPr b="1" dirty="0" err="1">
                <a:solidFill>
                  <a:srgbClr val="00B050"/>
                </a:solidFill>
              </a:rPr>
              <a:t>dé-risquage</a:t>
            </a:r>
            <a:r>
              <a:rPr b="1" dirty="0">
                <a:solidFill>
                  <a:srgbClr val="00B050"/>
                </a:solidFill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65189"/>
              </p:ext>
            </p:extLst>
          </p:nvPr>
        </p:nvGraphicFramePr>
        <p:xfrm>
          <a:off x="2082658" y="2553925"/>
          <a:ext cx="729154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UTILISATION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NOTES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Permis + foncier + études interconnexion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Bancabilité et closing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Travaux préliminaires + procurement EPC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Sécuriser prix et planning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MVP VPP SaaS + curriculum formation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Accélérer la montée en charge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Plans environnement &amp; social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Prêt pour DFI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664771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ANNEXE – SCHEDULES DÉTAILLÉS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31A5ACAB-E59A-B009-5B5B-07768CDDC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28593"/>
              </p:ext>
            </p:extLst>
          </p:nvPr>
        </p:nvGraphicFramePr>
        <p:xfrm>
          <a:off x="739832" y="1519311"/>
          <a:ext cx="109728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623792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ANNEXE A – REVENUS (M$ USD)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52859"/>
              </p:ext>
            </p:extLst>
          </p:nvPr>
        </p:nvGraphicFramePr>
        <p:xfrm>
          <a:off x="1341546" y="1268650"/>
          <a:ext cx="9144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3825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ANNÉE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SOLAIRE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DC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BESS/GLACE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VPP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FORMATION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TOTAL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19.0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39.0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100.0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895642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ANNEXE B – EBITDA / CFADS &amp; SERVICE DETTE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50510"/>
              </p:ext>
            </p:extLst>
          </p:nvPr>
        </p:nvGraphicFramePr>
        <p:xfrm>
          <a:off x="1751012" y="1307016"/>
          <a:ext cx="8686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3825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ANNÉE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REVENUS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EBITDA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CFADS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INTÉRÊT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PRINCIPAL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SERVICE DETTE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DSCR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11.9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5.04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11.34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15.3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4.54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10.84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1.41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20.4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10.33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1.97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3.53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9.83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2.59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30.6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3.02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9.32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3.28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2.52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8.82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3.85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36.5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8.32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4.40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1.51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7.81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4.90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7.31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5.23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0.50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6.80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5.62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14464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ANNEXE C – TRAJECTOIRE DE LEVIER</a:t>
            </a:r>
          </a:p>
        </p:txBody>
      </p:sp>
      <p:pic>
        <p:nvPicPr>
          <p:cNvPr id="5" name="Picture 4" descr="netdeb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31" y="1272487"/>
            <a:ext cx="9265494" cy="512831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106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PLAN DIRECTEUR (PILOTE </a:t>
            </a:r>
            <a:r>
              <a:rPr lang="en-US" sz="3600" b="1" dirty="0">
                <a:solidFill>
                  <a:srgbClr val="00B050"/>
                </a:solidFill>
              </a:rPr>
              <a:t>AFRIQUE</a:t>
            </a:r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325880"/>
            <a:ext cx="1032814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 dirty="0">
                <a:solidFill>
                  <a:srgbClr val="00B050"/>
                </a:solidFill>
                <a:latin typeface="Aptos"/>
              </a:rPr>
              <a:t>Champ PV | Stockage </a:t>
            </a:r>
            <a:r>
              <a:rPr sz="1600" b="1" dirty="0" err="1">
                <a:solidFill>
                  <a:srgbClr val="00B050"/>
                </a:solidFill>
                <a:latin typeface="Aptos"/>
              </a:rPr>
              <a:t>thermique</a:t>
            </a:r>
            <a:r>
              <a:rPr sz="1600" b="1" dirty="0">
                <a:solidFill>
                  <a:srgbClr val="00B050"/>
                </a:solidFill>
                <a:latin typeface="Aptos"/>
              </a:rPr>
              <a:t> glace | Parc BESS | Campus data center | Centre VPP | Formation | POI/réseau</a:t>
            </a:r>
          </a:p>
        </p:txBody>
      </p:sp>
      <p:pic>
        <p:nvPicPr>
          <p:cNvPr id="8" name="Picture 7" descr="A map of a solar farm&#10;&#10;AI-generated content may be incorrect.">
            <a:extLst>
              <a:ext uri="{FF2B5EF4-FFF2-40B4-BE49-F238E27FC236}">
                <a16:creationId xmlns:a16="http://schemas.microsoft.com/office/drawing/2014/main" id="{658D0608-656B-157D-79F8-AC0AAC63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79" y="1690577"/>
            <a:ext cx="8771861" cy="5094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399462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VUE D’ENSEMBLE DE LA PLATEFORME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83680" y="196596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t>PV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83680" y="256032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t>Glace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83680" y="315468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t>BESS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3680" y="3749039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t>Charges DC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83680" y="434340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t>VPP SaaS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83680" y="493776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t>Réseau/POI</a:t>
            </a:r>
          </a:p>
        </p:txBody>
      </p:sp>
      <p:graphicFrame>
        <p:nvGraphicFramePr>
          <p:cNvPr id="15" name="TextBox 4">
            <a:extLst>
              <a:ext uri="{FF2B5EF4-FFF2-40B4-BE49-F238E27FC236}">
                <a16:creationId xmlns:a16="http://schemas.microsoft.com/office/drawing/2014/main" id="{1D1AAE68-B246-6C60-55FB-918727642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060358"/>
              </p:ext>
            </p:extLst>
          </p:nvPr>
        </p:nvGraphicFramePr>
        <p:xfrm>
          <a:off x="822960" y="1645920"/>
          <a:ext cx="585216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dirty="0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87806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CONTEXTE DE MARCHÉ (</a:t>
            </a:r>
            <a:r>
              <a:rPr lang="en-US" sz="3600" b="1" dirty="0">
                <a:solidFill>
                  <a:srgbClr val="00B050"/>
                </a:solidFill>
              </a:rPr>
              <a:t>AFRIQUE</a:t>
            </a:r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 → RÉGION)</a:t>
            </a:r>
          </a:p>
        </p:txBody>
      </p:sp>
      <p:pic>
        <p:nvPicPr>
          <p:cNvPr id="6" name="Picture 5" descr="market_f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279" y="1777645"/>
            <a:ext cx="5032398" cy="3600051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86D67785-C966-68CA-C1E6-8B186B34A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037218"/>
              </p:ext>
            </p:extLst>
          </p:nvPr>
        </p:nvGraphicFramePr>
        <p:xfrm>
          <a:off x="1002003" y="1392793"/>
          <a:ext cx="5590629" cy="461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52840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STRUCTURE DE CAPITAL (CONFIRMÉE)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63015"/>
              </p:ext>
            </p:extLst>
          </p:nvPr>
        </p:nvGraphicFramePr>
        <p:xfrm>
          <a:off x="822960" y="1874519"/>
          <a:ext cx="493776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COMPOSANT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M$ USD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Fonds </a:t>
                      </a:r>
                      <a:r>
                        <a:rPr b="1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propres</a:t>
                      </a:r>
                      <a:endParaRPr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Dette senior à 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DFI / </a:t>
                      </a:r>
                      <a:r>
                        <a:rPr b="1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concessionnel</a:t>
                      </a:r>
                      <a:endParaRPr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828800"/>
            <a:ext cx="4343400" cy="39319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822960" y="4983480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F5F6F8"/>
                </a:solidFill>
                <a:latin typeface="Aptos"/>
              </a:defRPr>
            </a:pPr>
            <a:r>
              <a:rPr b="1" dirty="0">
                <a:solidFill>
                  <a:srgbClr val="00B050"/>
                </a:solidFill>
              </a:rPr>
              <a:t>Tenor </a:t>
            </a:r>
            <a:r>
              <a:rPr b="1" dirty="0" err="1">
                <a:solidFill>
                  <a:srgbClr val="00B050"/>
                </a:solidFill>
              </a:rPr>
              <a:t>dette</a:t>
            </a:r>
            <a:r>
              <a:rPr b="1" dirty="0">
                <a:solidFill>
                  <a:srgbClr val="00B050"/>
                </a:solidFill>
              </a:rPr>
              <a:t> : 10 </a:t>
            </a:r>
            <a:r>
              <a:rPr b="1" dirty="0" err="1">
                <a:solidFill>
                  <a:srgbClr val="00B050"/>
                </a:solidFill>
              </a:rPr>
              <a:t>ans</a:t>
            </a:r>
            <a:r>
              <a:rPr b="1" dirty="0">
                <a:solidFill>
                  <a:srgbClr val="00B050"/>
                </a:solidFill>
              </a:rPr>
              <a:t> | </a:t>
            </a:r>
            <a:r>
              <a:rPr b="1" dirty="0" err="1">
                <a:solidFill>
                  <a:srgbClr val="00B050"/>
                </a:solidFill>
              </a:rPr>
              <a:t>Amortissement</a:t>
            </a:r>
            <a:r>
              <a:rPr b="1" dirty="0">
                <a:solidFill>
                  <a:srgbClr val="00B050"/>
                </a:solidFill>
              </a:rPr>
              <a:t> </a:t>
            </a:r>
            <a:r>
              <a:rPr b="1" dirty="0" err="1">
                <a:solidFill>
                  <a:srgbClr val="00B050"/>
                </a:solidFill>
              </a:rPr>
              <a:t>linéaire</a:t>
            </a:r>
            <a:endParaRPr b="1" dirty="0">
              <a:solidFill>
                <a:srgbClr val="00B050"/>
              </a:solidFill>
            </a:endParaRPr>
          </a:p>
          <a:p>
            <a:pPr>
              <a:defRPr sz="1400">
                <a:solidFill>
                  <a:srgbClr val="F5F6F8"/>
                </a:solidFill>
                <a:latin typeface="Aptos"/>
              </a:defRPr>
            </a:pPr>
            <a:r>
              <a:rPr b="1" dirty="0">
                <a:solidFill>
                  <a:srgbClr val="00B050"/>
                </a:solidFill>
              </a:rPr>
              <a:t>Principal </a:t>
            </a:r>
            <a:r>
              <a:rPr b="1" dirty="0" err="1">
                <a:solidFill>
                  <a:srgbClr val="00B050"/>
                </a:solidFill>
              </a:rPr>
              <a:t>annuel</a:t>
            </a:r>
            <a:r>
              <a:rPr b="1" dirty="0">
                <a:solidFill>
                  <a:srgbClr val="00B050"/>
                </a:solidFill>
              </a:rPr>
              <a:t> : 6.3 | </a:t>
            </a:r>
            <a:r>
              <a:rPr b="1" dirty="0" err="1">
                <a:solidFill>
                  <a:srgbClr val="00B050"/>
                </a:solidFill>
              </a:rPr>
              <a:t>Taux</a:t>
            </a:r>
            <a:r>
              <a:rPr b="1" dirty="0">
                <a:solidFill>
                  <a:srgbClr val="00B050"/>
                </a:solidFill>
              </a:rPr>
              <a:t> : 8%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142212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SOURCES &amp; EMPLOIS (CAS DE BASE)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57362"/>
              </p:ext>
            </p:extLst>
          </p:nvPr>
        </p:nvGraphicFramePr>
        <p:xfrm>
          <a:off x="822960" y="1828800"/>
          <a:ext cx="493776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1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1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M$ USD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0D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Fonds propres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42.0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Dette senior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63.0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DFI / concessionnel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110.0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33901"/>
              </p:ext>
            </p:extLst>
          </p:nvPr>
        </p:nvGraphicFramePr>
        <p:xfrm>
          <a:off x="6583680" y="1828800"/>
          <a:ext cx="512064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1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EMPLOIS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1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M$ USD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Solaire + POI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Data center (5–10 MW 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BESS + Glace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VPP SaaS + 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110.0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864153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MODÈLE DE REVENUS (PROJECTION 10 ANS)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325880"/>
            <a:ext cx="580357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 dirty="0">
                <a:solidFill>
                  <a:srgbClr val="00B050"/>
                </a:solidFill>
                <a:latin typeface="Aptos"/>
              </a:rPr>
              <a:t>PPA base 0.12 USD/kWh | Montée </a:t>
            </a:r>
            <a:r>
              <a:rPr sz="1600" b="1" dirty="0" err="1">
                <a:solidFill>
                  <a:srgbClr val="00B050"/>
                </a:solidFill>
                <a:latin typeface="Aptos"/>
              </a:rPr>
              <a:t>en</a:t>
            </a:r>
            <a:r>
              <a:rPr sz="1600" b="1" dirty="0">
                <a:solidFill>
                  <a:srgbClr val="00B050"/>
                </a:solidFill>
                <a:latin typeface="Aptos"/>
              </a:rPr>
              <a:t> charge : 60% A3; 75% A5</a:t>
            </a:r>
          </a:p>
        </p:txBody>
      </p:sp>
      <p:pic>
        <p:nvPicPr>
          <p:cNvPr id="6" name="Picture 5" descr="rev_st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80400"/>
            <a:ext cx="10437588" cy="440298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361374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PROFIL EBITDA &amp; LOGIQUE DE MARGE</a:t>
            </a:r>
          </a:p>
        </p:txBody>
      </p:sp>
      <p:pic>
        <p:nvPicPr>
          <p:cNvPr id="5" name="Picture 4" descr="ebit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451530"/>
            <a:ext cx="10143446" cy="449206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822960" y="6035040"/>
            <a:ext cx="1115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F5F6F8"/>
                </a:solidFill>
                <a:latin typeface="Aptos"/>
              </a:defRPr>
            </a:pPr>
            <a:r>
              <a:rPr b="1">
                <a:solidFill>
                  <a:srgbClr val="00B050"/>
                </a:solidFill>
              </a:rPr>
              <a:t>EBITDA en régime : 45 M$ avec optimisation empilée (BESS/Glace + VPP).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961</TotalTime>
  <Words>1199</Words>
  <Application>Microsoft Macintosh PowerPoint</Application>
  <PresentationFormat>Custom</PresentationFormat>
  <Paragraphs>475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Eric Oben</cp:lastModifiedBy>
  <cp:revision>32</cp:revision>
  <dcterms:created xsi:type="dcterms:W3CDTF">2013-01-27T09:14:16Z</dcterms:created>
  <dcterms:modified xsi:type="dcterms:W3CDTF">2026-02-20T19:34:37Z</dcterms:modified>
  <cp:category/>
</cp:coreProperties>
</file>